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schemas.openxmlformats.org/officeDocument/2006/relationships/slide" Target="slides/slide20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3abfd89e1a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13abfd89e1a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13abfd89e1a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13abfd89e1a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13ae79fd43b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13ae79fd43b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3ae79fd43b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13ae79fd43b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13ae79fd43b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13ae79fd43b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13ae79fd43b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13ae79fd43b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13ae79fd43b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13ae79fd43b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13ae79fd43b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13ae79fd43b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13adcabcebd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13adcabcebd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13ae79fd43b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13ae79fd43b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13adcabcebd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13adcabcebd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13ae79fd51b_3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13ae79fd51b_3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13ae79fd51b_3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13ae79fd51b_3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13ae79fd51b_3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13ae79fd51b_3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3abfd89e1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3abfd89e1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3adcabcebd_0_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3adcabcebd_0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3a08dcb708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13a08dcb708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3a08dcb708_1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3a08dcb708_1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13ae79fd51b_3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13ae79fd51b_3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lt2"/>
                </a:solidFill>
              </a:defRPr>
            </a:lvl1pPr>
            <a:lvl2pPr lvl="1" rtl="0" algn="r">
              <a:buNone/>
              <a:defRPr sz="1000">
                <a:solidFill>
                  <a:schemeClr val="lt2"/>
                </a:solidFill>
              </a:defRPr>
            </a:lvl2pPr>
            <a:lvl3pPr lvl="2" rtl="0" algn="r">
              <a:buNone/>
              <a:defRPr sz="1000">
                <a:solidFill>
                  <a:schemeClr val="lt2"/>
                </a:solidFill>
              </a:defRPr>
            </a:lvl3pPr>
            <a:lvl4pPr lvl="3" rtl="0" algn="r">
              <a:buNone/>
              <a:defRPr sz="1000">
                <a:solidFill>
                  <a:schemeClr val="lt2"/>
                </a:solidFill>
              </a:defRPr>
            </a:lvl4pPr>
            <a:lvl5pPr lvl="4" rtl="0" algn="r">
              <a:buNone/>
              <a:defRPr sz="1000">
                <a:solidFill>
                  <a:schemeClr val="lt2"/>
                </a:solidFill>
              </a:defRPr>
            </a:lvl5pPr>
            <a:lvl6pPr lvl="5" rtl="0" algn="r">
              <a:buNone/>
              <a:defRPr sz="1000">
                <a:solidFill>
                  <a:schemeClr val="lt2"/>
                </a:solidFill>
              </a:defRPr>
            </a:lvl6pPr>
            <a:lvl7pPr lvl="6" rtl="0" algn="r">
              <a:buNone/>
              <a:defRPr sz="1000">
                <a:solidFill>
                  <a:schemeClr val="lt2"/>
                </a:solidFill>
              </a:defRPr>
            </a:lvl7pPr>
            <a:lvl8pPr lvl="7" rtl="0" algn="r">
              <a:buNone/>
              <a:defRPr sz="1000">
                <a:solidFill>
                  <a:schemeClr val="lt2"/>
                </a:solidFill>
              </a:defRPr>
            </a:lvl8pPr>
            <a:lvl9pPr lvl="8" rtl="0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3.png"/><Relationship Id="rId4" Type="http://schemas.openxmlformats.org/officeDocument/2006/relationships/image" Target="../media/image16.png"/><Relationship Id="rId5" Type="http://schemas.openxmlformats.org/officeDocument/2006/relationships/image" Target="../media/image9.png"/><Relationship Id="rId6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4.png"/><Relationship Id="rId4" Type="http://schemas.openxmlformats.org/officeDocument/2006/relationships/image" Target="../media/image2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Relationship Id="rId4" Type="http://schemas.openxmlformats.org/officeDocument/2006/relationships/image" Target="../media/image2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7.png"/><Relationship Id="rId4" Type="http://schemas.openxmlformats.org/officeDocument/2006/relationships/image" Target="../media/image1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2.png"/><Relationship Id="rId4" Type="http://schemas.openxmlformats.org/officeDocument/2006/relationships/image" Target="../media/image1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550" y="345575"/>
            <a:ext cx="8588902" cy="445235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>
            <p:ph type="ctrTitle"/>
          </p:nvPr>
        </p:nvSpPr>
        <p:spPr>
          <a:xfrm>
            <a:off x="277551" y="3876925"/>
            <a:ext cx="4140000" cy="921000"/>
          </a:xfrm>
          <a:prstGeom prst="rect">
            <a:avLst/>
          </a:prstGeom>
          <a:solidFill>
            <a:schemeClr val="dk1"/>
          </a:solidFill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</a:rPr>
              <a:t>Le bras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7362850" y="3966625"/>
            <a:ext cx="1503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DENET Thomas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VIALE Mikel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PRAION Vini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La communication</a:t>
            </a:r>
            <a:endParaRPr/>
          </a:p>
        </p:txBody>
      </p:sp>
      <p:pic>
        <p:nvPicPr>
          <p:cNvPr id="241" name="Google Shape;24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1950" y="3869250"/>
            <a:ext cx="1338424" cy="11776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3576850"/>
            <a:ext cx="2183200" cy="1385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4875" y="1915587"/>
            <a:ext cx="1167077" cy="1000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03850" y="1181762"/>
            <a:ext cx="2936300" cy="167173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5" name="Google Shape;245;p22"/>
          <p:cNvCxnSpPr>
            <a:endCxn id="244" idx="2"/>
          </p:cNvCxnSpPr>
          <p:nvPr/>
        </p:nvCxnSpPr>
        <p:spPr>
          <a:xfrm rot="10800000">
            <a:off x="4572000" y="2853500"/>
            <a:ext cx="552900" cy="755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6" name="Google Shape;246;p22"/>
          <p:cNvCxnSpPr/>
          <p:nvPr/>
        </p:nvCxnSpPr>
        <p:spPr>
          <a:xfrm>
            <a:off x="3162300" y="4492412"/>
            <a:ext cx="1599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7" name="Google Shape;247;p22"/>
          <p:cNvCxnSpPr/>
          <p:nvPr/>
        </p:nvCxnSpPr>
        <p:spPr>
          <a:xfrm rot="10800000">
            <a:off x="3162250" y="4241225"/>
            <a:ext cx="16557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8" name="Google Shape;248;p22"/>
          <p:cNvCxnSpPr>
            <a:stCxn id="244" idx="1"/>
            <a:endCxn id="243" idx="3"/>
          </p:cNvCxnSpPr>
          <p:nvPr/>
        </p:nvCxnSpPr>
        <p:spPr>
          <a:xfrm flipH="1">
            <a:off x="2022050" y="2017631"/>
            <a:ext cx="1081800" cy="398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9" name="Google Shape;249;p22"/>
          <p:cNvCxnSpPr>
            <a:stCxn id="243" idx="2"/>
          </p:cNvCxnSpPr>
          <p:nvPr/>
        </p:nvCxnSpPr>
        <p:spPr>
          <a:xfrm>
            <a:off x="1438413" y="2915611"/>
            <a:ext cx="3305100" cy="1065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0" name="Google Shape;250;p22"/>
          <p:cNvCxnSpPr/>
          <p:nvPr/>
        </p:nvCxnSpPr>
        <p:spPr>
          <a:xfrm rot="10800000">
            <a:off x="1971850" y="2781125"/>
            <a:ext cx="2799600" cy="837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1" name="Google Shape;251;p22"/>
          <p:cNvCxnSpPr>
            <a:stCxn id="243" idx="0"/>
          </p:cNvCxnSpPr>
          <p:nvPr/>
        </p:nvCxnSpPr>
        <p:spPr>
          <a:xfrm flipH="1" rot="10800000">
            <a:off x="1438413" y="1339287"/>
            <a:ext cx="1686900" cy="576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L’IHM</a:t>
            </a:r>
            <a:endParaRPr/>
          </a:p>
        </p:txBody>
      </p:sp>
      <p:pic>
        <p:nvPicPr>
          <p:cNvPr id="257" name="Google Shape;25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4575" y="1138650"/>
            <a:ext cx="6614840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Interprétation de commandes web</a:t>
            </a:r>
            <a:endParaRPr/>
          </a:p>
        </p:txBody>
      </p:sp>
      <p:pic>
        <p:nvPicPr>
          <p:cNvPr id="263" name="Google Shape;26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6338249" cy="117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496275"/>
            <a:ext cx="7660499" cy="202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Envoi de la commande web</a:t>
            </a:r>
            <a:endParaRPr/>
          </a:p>
        </p:txBody>
      </p:sp>
      <p:pic>
        <p:nvPicPr>
          <p:cNvPr id="270" name="Google Shape;27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6175059" cy="140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724150"/>
            <a:ext cx="7009424" cy="134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Décodage de message</a:t>
            </a:r>
            <a:endParaRPr/>
          </a:p>
        </p:txBody>
      </p:sp>
      <p:pic>
        <p:nvPicPr>
          <p:cNvPr id="277" name="Google Shape;27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204" cy="10056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328157"/>
            <a:ext cx="8839199" cy="20364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Interprétation et envoi de message</a:t>
            </a:r>
            <a:endParaRPr/>
          </a:p>
        </p:txBody>
      </p:sp>
      <p:pic>
        <p:nvPicPr>
          <p:cNvPr id="284" name="Google Shape;28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27550" y="1157000"/>
            <a:ext cx="3570350" cy="158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2863" y="2743825"/>
            <a:ext cx="8558275" cy="225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Écoute du port série</a:t>
            </a:r>
            <a:endParaRPr/>
          </a:p>
        </p:txBody>
      </p:sp>
      <p:pic>
        <p:nvPicPr>
          <p:cNvPr id="291" name="Google Shape;29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25900"/>
            <a:ext cx="8839198" cy="23974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Réception de valeurs du robot</a:t>
            </a:r>
            <a:endParaRPr/>
          </a:p>
        </p:txBody>
      </p:sp>
      <p:pic>
        <p:nvPicPr>
          <p:cNvPr id="297" name="Google Shape;29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6600199" cy="1445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2" name="Google Shape;302;p30"/>
          <p:cNvGrpSpPr/>
          <p:nvPr/>
        </p:nvGrpSpPr>
        <p:grpSpPr>
          <a:xfrm>
            <a:off x="849175" y="609696"/>
            <a:ext cx="6726600" cy="2733250"/>
            <a:chOff x="291750" y="1128921"/>
            <a:chExt cx="6726600" cy="2733250"/>
          </a:xfrm>
        </p:grpSpPr>
        <p:grpSp>
          <p:nvGrpSpPr>
            <p:cNvPr id="303" name="Google Shape;303;p30"/>
            <p:cNvGrpSpPr/>
            <p:nvPr/>
          </p:nvGrpSpPr>
          <p:grpSpPr>
            <a:xfrm>
              <a:off x="291750" y="1128921"/>
              <a:ext cx="3610225" cy="2733250"/>
              <a:chOff x="291750" y="824121"/>
              <a:chExt cx="3610225" cy="2733250"/>
            </a:xfrm>
          </p:grpSpPr>
          <p:pic>
            <p:nvPicPr>
              <p:cNvPr id="304" name="Google Shape;304;p30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291750" y="824121"/>
                <a:ext cx="3610225" cy="273325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05" name="Google Shape;305;p30"/>
              <p:cNvSpPr txBox="1"/>
              <p:nvPr/>
            </p:nvSpPr>
            <p:spPr>
              <a:xfrm>
                <a:off x="409395" y="933179"/>
                <a:ext cx="2315700" cy="2146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fr"/>
                  <a:t> </a:t>
                </a:r>
                <a:endParaRPr/>
              </a:p>
            </p:txBody>
          </p:sp>
          <p:sp>
            <p:nvSpPr>
              <p:cNvPr id="306" name="Google Shape;306;p30"/>
              <p:cNvSpPr txBox="1"/>
              <p:nvPr/>
            </p:nvSpPr>
            <p:spPr>
              <a:xfrm>
                <a:off x="1494348" y="1676043"/>
                <a:ext cx="557400" cy="492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fr" sz="2000">
                    <a:solidFill>
                      <a:schemeClr val="dk1"/>
                    </a:solidFill>
                  </a:rPr>
                  <a:t>13</a:t>
                </a:r>
                <a:endParaRPr sz="2000">
                  <a:solidFill>
                    <a:schemeClr val="dk1"/>
                  </a:solidFill>
                </a:endParaRPr>
              </a:p>
            </p:txBody>
          </p:sp>
          <p:sp>
            <p:nvSpPr>
              <p:cNvPr id="307" name="Google Shape;307;p30"/>
              <p:cNvSpPr txBox="1"/>
              <p:nvPr/>
            </p:nvSpPr>
            <p:spPr>
              <a:xfrm>
                <a:off x="1954293" y="1676043"/>
                <a:ext cx="557400" cy="492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fr" sz="2000">
                    <a:solidFill>
                      <a:schemeClr val="dk1"/>
                    </a:solidFill>
                  </a:rPr>
                  <a:t>14</a:t>
                </a:r>
                <a:endParaRPr sz="2000">
                  <a:solidFill>
                    <a:schemeClr val="dk1"/>
                  </a:solidFill>
                </a:endParaRPr>
              </a:p>
            </p:txBody>
          </p:sp>
          <p:sp>
            <p:nvSpPr>
              <p:cNvPr id="308" name="Google Shape;308;p30"/>
              <p:cNvSpPr txBox="1"/>
              <p:nvPr/>
            </p:nvSpPr>
            <p:spPr>
              <a:xfrm>
                <a:off x="2306630" y="2014494"/>
                <a:ext cx="557400" cy="492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fr" sz="2000">
                    <a:solidFill>
                      <a:schemeClr val="dk1"/>
                    </a:solidFill>
                  </a:rPr>
                  <a:t>13</a:t>
                </a:r>
                <a:endParaRPr sz="2000">
                  <a:solidFill>
                    <a:schemeClr val="dk1"/>
                  </a:solidFill>
                </a:endParaRPr>
              </a:p>
            </p:txBody>
          </p:sp>
          <p:sp>
            <p:nvSpPr>
              <p:cNvPr id="309" name="Google Shape;309;p30"/>
              <p:cNvSpPr txBox="1"/>
              <p:nvPr/>
            </p:nvSpPr>
            <p:spPr>
              <a:xfrm>
                <a:off x="2051771" y="1323538"/>
                <a:ext cx="557400" cy="492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fr" sz="2000">
                    <a:solidFill>
                      <a:schemeClr val="dk1"/>
                    </a:solidFill>
                  </a:rPr>
                  <a:t>13</a:t>
                </a:r>
                <a:endParaRPr sz="2000">
                  <a:solidFill>
                    <a:schemeClr val="dk1"/>
                  </a:solidFill>
                </a:endParaRPr>
              </a:p>
            </p:txBody>
          </p:sp>
        </p:grpSp>
        <p:sp>
          <p:nvSpPr>
            <p:cNvPr id="310" name="Google Shape;310;p30"/>
            <p:cNvSpPr txBox="1"/>
            <p:nvPr/>
          </p:nvSpPr>
          <p:spPr>
            <a:xfrm>
              <a:off x="3955050" y="1498225"/>
              <a:ext cx="3063300" cy="861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fr" sz="2200"/>
                <a:t>rapport de </a:t>
              </a:r>
              <a:r>
                <a:rPr b="1" lang="fr" sz="2200"/>
                <a:t>réduction</a:t>
              </a:r>
              <a:r>
                <a:rPr lang="fr" sz="2200"/>
                <a:t>:</a:t>
              </a:r>
              <a:endParaRPr sz="22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2200"/>
                <a:t>(14/13)*(13*40) ≃ 1/3</a:t>
              </a:r>
              <a:endParaRPr sz="2200"/>
            </a:p>
          </p:txBody>
        </p:sp>
      </p:grpSp>
      <p:sp>
        <p:nvSpPr>
          <p:cNvPr id="311" name="Google Shape;311;p30"/>
          <p:cNvSpPr txBox="1"/>
          <p:nvPr/>
        </p:nvSpPr>
        <p:spPr>
          <a:xfrm>
            <a:off x="2255025" y="-38000"/>
            <a:ext cx="45354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500"/>
              <a:t>Problèmes rencontrés</a:t>
            </a:r>
            <a:endParaRPr b="1" sz="2500"/>
          </a:p>
        </p:txBody>
      </p:sp>
      <p:sp>
        <p:nvSpPr>
          <p:cNvPr id="312" name="Google Shape;312;p30"/>
          <p:cNvSpPr txBox="1"/>
          <p:nvPr/>
        </p:nvSpPr>
        <p:spPr>
          <a:xfrm>
            <a:off x="6055650" y="3027825"/>
            <a:ext cx="2673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3" name="Google Shape;313;p30"/>
          <p:cNvCxnSpPr>
            <a:stCxn id="314" idx="0"/>
            <a:endCxn id="314" idx="2"/>
          </p:cNvCxnSpPr>
          <p:nvPr/>
        </p:nvCxnSpPr>
        <p:spPr>
          <a:xfrm>
            <a:off x="4117475" y="3821575"/>
            <a:ext cx="0" cy="1262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315" name="Google Shape;315;p30"/>
          <p:cNvGrpSpPr/>
          <p:nvPr/>
        </p:nvGrpSpPr>
        <p:grpSpPr>
          <a:xfrm>
            <a:off x="-6375" y="3421250"/>
            <a:ext cx="9058200" cy="1662425"/>
            <a:chOff x="88625" y="3369775"/>
            <a:chExt cx="9058200" cy="1662425"/>
          </a:xfrm>
        </p:grpSpPr>
        <p:sp>
          <p:nvSpPr>
            <p:cNvPr id="314" name="Google Shape;314;p30"/>
            <p:cNvSpPr txBox="1"/>
            <p:nvPr/>
          </p:nvSpPr>
          <p:spPr>
            <a:xfrm>
              <a:off x="950275" y="3770100"/>
              <a:ext cx="6524400" cy="1262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/>
                <a:t>x = ρ· sin θ· cos φ					ρ = sqrt(x²+y²+z²)</a:t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/>
                <a:t>y = ρ</a:t>
              </a:r>
              <a:r>
                <a:rPr lang="fr"/>
                <a:t>· sin θ· sin φ</a:t>
              </a:r>
              <a:r>
                <a:rPr lang="fr"/>
                <a:t>					</a:t>
              </a:r>
              <a:r>
                <a:rPr lang="fr"/>
                <a:t>Θ = arccos(z/ρ)</a:t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/>
                <a:t>z = ρ· cos θ						</a:t>
              </a:r>
              <a:r>
                <a:rPr lang="fr"/>
                <a:t>φ = arctan(y/x)</a:t>
              </a:r>
              <a:endParaRPr/>
            </a:p>
          </p:txBody>
        </p:sp>
        <p:sp>
          <p:nvSpPr>
            <p:cNvPr id="316" name="Google Shape;316;p30"/>
            <p:cNvSpPr txBox="1"/>
            <p:nvPr/>
          </p:nvSpPr>
          <p:spPr>
            <a:xfrm>
              <a:off x="975500" y="3382550"/>
              <a:ext cx="58911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/>
                <a:t>Changement de coordonnées </a:t>
              </a:r>
              <a:r>
                <a:rPr lang="fr"/>
                <a:t>cartésiennes</a:t>
              </a:r>
              <a:r>
                <a:rPr lang="fr"/>
                <a:t>-&gt; </a:t>
              </a:r>
              <a:r>
                <a:rPr lang="fr"/>
                <a:t>sphériques</a:t>
              </a:r>
              <a:endParaRPr/>
            </a:p>
          </p:txBody>
        </p:sp>
        <p:cxnSp>
          <p:nvCxnSpPr>
            <p:cNvPr id="317" name="Google Shape;317;p30"/>
            <p:cNvCxnSpPr/>
            <p:nvPr/>
          </p:nvCxnSpPr>
          <p:spPr>
            <a:xfrm rot="10800000">
              <a:off x="88625" y="3369775"/>
              <a:ext cx="9058200" cy="3810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1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2" name="Google Shape;32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299000"/>
            <a:ext cx="4265276" cy="1272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9975" y="1805525"/>
            <a:ext cx="4318750" cy="259675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31"/>
          <p:cNvSpPr txBox="1"/>
          <p:nvPr/>
        </p:nvSpPr>
        <p:spPr>
          <a:xfrm>
            <a:off x="4616825" y="2622175"/>
            <a:ext cx="4215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fr" sz="1100"/>
              <a:t>https://learn.adafruit.com/memories-of-an-arduino/arduino-memory-comparision</a:t>
            </a:r>
            <a:endParaRPr i="1"/>
          </a:p>
        </p:txBody>
      </p:sp>
      <p:sp>
        <p:nvSpPr>
          <p:cNvPr id="325" name="Google Shape;325;p31"/>
          <p:cNvSpPr txBox="1"/>
          <p:nvPr/>
        </p:nvSpPr>
        <p:spPr>
          <a:xfrm>
            <a:off x="2255025" y="-38000"/>
            <a:ext cx="45354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500"/>
              <a:t>Problèmes rencontrés</a:t>
            </a:r>
            <a:endParaRPr b="1" sz="25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311700" y="803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fr" sz="2000">
                <a:solidFill>
                  <a:schemeClr val="lt1"/>
                </a:solidFill>
              </a:rPr>
              <a:t>Cahier d</a:t>
            </a:r>
            <a:r>
              <a:rPr b="1" lang="fr" sz="2000">
                <a:solidFill>
                  <a:schemeClr val="lt1"/>
                </a:solidFill>
              </a:rPr>
              <a:t>es </a:t>
            </a:r>
            <a:r>
              <a:rPr b="1" lang="fr" sz="2000">
                <a:solidFill>
                  <a:schemeClr val="lt1"/>
                </a:solidFill>
              </a:rPr>
              <a:t>charge</a:t>
            </a:r>
            <a:r>
              <a:rPr b="1" lang="fr" sz="2000">
                <a:solidFill>
                  <a:schemeClr val="lt1"/>
                </a:solidFill>
              </a:rPr>
              <a:t>s</a:t>
            </a:r>
            <a:endParaRPr b="1" sz="2000">
              <a:solidFill>
                <a:schemeClr val="lt1"/>
              </a:solidFill>
            </a:endParaRPr>
          </a:p>
        </p:txBody>
      </p:sp>
      <p:sp>
        <p:nvSpPr>
          <p:cNvPr id="63" name="Google Shape;63;p14"/>
          <p:cNvSpPr txBox="1"/>
          <p:nvPr/>
        </p:nvSpPr>
        <p:spPr>
          <a:xfrm>
            <a:off x="0" y="1131550"/>
            <a:ext cx="78129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Le serveur doit permettre les points suivants :</a:t>
            </a:r>
            <a:endParaRPr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● Prise en main du robot via une interface web </a:t>
            </a:r>
            <a:endParaRPr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● Diffuser un stream vidéo</a:t>
            </a:r>
            <a:endParaRPr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/>
              <a:t>L’IHM doit fournir les fonctions suivantes au robot: </a:t>
            </a:r>
            <a:endParaRPr sz="16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/>
              <a:t>● Mémorisation de points</a:t>
            </a:r>
            <a:endParaRPr sz="16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/>
              <a:t>● Parcourir une suite de points</a:t>
            </a:r>
            <a:r>
              <a:rPr lang="fr" sz="1600"/>
              <a:t>, </a:t>
            </a:r>
            <a:endParaRPr sz="16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/>
              <a:t>● Tracer un arc à partir de 3 points</a:t>
            </a:r>
            <a:endParaRPr sz="16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/>
              <a:t>● Définir un plan et une origine à partir de 3 points</a:t>
            </a:r>
            <a:endParaRPr sz="16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/>
              <a:t>● Parcourir une suite de points dans un plan</a:t>
            </a:r>
            <a:endParaRPr sz="16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/>
              <a:t>● Changer de plan et d’origine et parcourir à nouveau la suite de points</a:t>
            </a:r>
            <a:endParaRPr sz="16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32" name="Google Shape;33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20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9" name="Google Shape;6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224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5" name="Google Shape;7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7"/>
          <p:cNvPicPr preferRelativeResize="0"/>
          <p:nvPr/>
        </p:nvPicPr>
        <p:blipFill rotWithShape="1">
          <a:blip r:embed="rId3">
            <a:alphaModFix/>
          </a:blip>
          <a:srcRect b="21371" l="3976" r="6457" t="17127"/>
          <a:stretch/>
        </p:blipFill>
        <p:spPr>
          <a:xfrm>
            <a:off x="0" y="1293900"/>
            <a:ext cx="9144000" cy="384960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7"/>
          <p:cNvSpPr txBox="1"/>
          <p:nvPr>
            <p:ph type="title"/>
          </p:nvPr>
        </p:nvSpPr>
        <p:spPr>
          <a:xfrm>
            <a:off x="311700" y="2525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Le </a:t>
            </a:r>
            <a:r>
              <a:rPr lang="fr"/>
              <a:t>câblage</a:t>
            </a:r>
            <a:r>
              <a:rPr lang="fr"/>
              <a:t> 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000">
                <a:solidFill>
                  <a:srgbClr val="202124"/>
                </a:solidFill>
              </a:rPr>
              <a:t>La partie Mathématiques </a:t>
            </a:r>
            <a:endParaRPr b="1" sz="3000">
              <a:solidFill>
                <a:srgbClr val="20212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8" name="Google Shape;8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" y="0"/>
            <a:ext cx="9144000" cy="5120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9"/>
          <p:cNvSpPr txBox="1"/>
          <p:nvPr>
            <p:ph idx="1" type="body"/>
          </p:nvPr>
        </p:nvSpPr>
        <p:spPr>
          <a:xfrm>
            <a:off x="57325" y="0"/>
            <a:ext cx="9012900" cy="44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SzPts val="1018"/>
              <a:buNone/>
            </a:pPr>
            <a:r>
              <a:rPr b="1" lang="fr" sz="2500">
                <a:solidFill>
                  <a:schemeClr val="lt1"/>
                </a:solidFill>
              </a:rPr>
              <a:t>Tracer un arc</a:t>
            </a:r>
            <a:endParaRPr sz="2500"/>
          </a:p>
        </p:txBody>
      </p:sp>
      <p:sp>
        <p:nvSpPr>
          <p:cNvPr id="94" name="Google Shape;94;p19"/>
          <p:cNvSpPr txBox="1"/>
          <p:nvPr/>
        </p:nvSpPr>
        <p:spPr>
          <a:xfrm>
            <a:off x="399325" y="1305725"/>
            <a:ext cx="25203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rgbClr val="FF0000"/>
                </a:solidFill>
              </a:rPr>
              <a:t>a</a:t>
            </a:r>
            <a:r>
              <a:rPr b="1" lang="fr" sz="1800"/>
              <a:t>X1²+</a:t>
            </a:r>
            <a:r>
              <a:rPr b="1" lang="fr" sz="1800">
                <a:solidFill>
                  <a:srgbClr val="00FF00"/>
                </a:solidFill>
              </a:rPr>
              <a:t>b</a:t>
            </a:r>
            <a:r>
              <a:rPr b="1" lang="fr" sz="1800"/>
              <a:t>X1+</a:t>
            </a:r>
            <a:r>
              <a:rPr b="1" lang="fr" sz="1800">
                <a:solidFill>
                  <a:srgbClr val="0000FF"/>
                </a:solidFill>
              </a:rPr>
              <a:t>c</a:t>
            </a:r>
            <a:r>
              <a:rPr b="1" lang="fr" sz="1800"/>
              <a:t>=Y1</a:t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rgbClr val="FF0000"/>
                </a:solidFill>
              </a:rPr>
              <a:t>a</a:t>
            </a:r>
            <a:r>
              <a:rPr b="1" lang="fr" sz="1800"/>
              <a:t>X2²+</a:t>
            </a:r>
            <a:r>
              <a:rPr b="1" lang="fr" sz="1800">
                <a:solidFill>
                  <a:srgbClr val="00FF00"/>
                </a:solidFill>
              </a:rPr>
              <a:t>b</a:t>
            </a:r>
            <a:r>
              <a:rPr b="1" lang="fr" sz="1800"/>
              <a:t>X2+</a:t>
            </a:r>
            <a:r>
              <a:rPr b="1" lang="fr" sz="1800">
                <a:solidFill>
                  <a:srgbClr val="0000FF"/>
                </a:solidFill>
              </a:rPr>
              <a:t>c</a:t>
            </a:r>
            <a:r>
              <a:rPr b="1" lang="fr" sz="1800"/>
              <a:t>=Y2</a:t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rgbClr val="FF0000"/>
                </a:solidFill>
              </a:rPr>
              <a:t>a</a:t>
            </a:r>
            <a:r>
              <a:rPr b="1" lang="fr" sz="1800"/>
              <a:t>X3²+</a:t>
            </a:r>
            <a:r>
              <a:rPr b="1" lang="fr" sz="1800">
                <a:solidFill>
                  <a:srgbClr val="00FF00"/>
                </a:solidFill>
              </a:rPr>
              <a:t>b</a:t>
            </a:r>
            <a:r>
              <a:rPr b="1" lang="fr" sz="1800"/>
              <a:t>X3+</a:t>
            </a:r>
            <a:r>
              <a:rPr b="1" lang="fr" sz="1800">
                <a:solidFill>
                  <a:srgbClr val="0000FF"/>
                </a:solidFill>
              </a:rPr>
              <a:t>c</a:t>
            </a:r>
            <a:r>
              <a:rPr b="1" lang="fr" sz="1800"/>
              <a:t>=Y3</a:t>
            </a:r>
            <a:endParaRPr b="1" sz="1800"/>
          </a:p>
        </p:txBody>
      </p:sp>
      <p:sp>
        <p:nvSpPr>
          <p:cNvPr id="95" name="Google Shape;95;p19"/>
          <p:cNvSpPr/>
          <p:nvPr/>
        </p:nvSpPr>
        <p:spPr>
          <a:xfrm>
            <a:off x="2816325" y="1454213"/>
            <a:ext cx="1019700" cy="811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grpSp>
        <p:nvGrpSpPr>
          <p:cNvPr id="96" name="Google Shape;96;p19"/>
          <p:cNvGrpSpPr/>
          <p:nvPr/>
        </p:nvGrpSpPr>
        <p:grpSpPr>
          <a:xfrm>
            <a:off x="4221418" y="1116903"/>
            <a:ext cx="4523258" cy="1648785"/>
            <a:chOff x="4221418" y="1116903"/>
            <a:chExt cx="4523258" cy="1648785"/>
          </a:xfrm>
        </p:grpSpPr>
        <p:sp>
          <p:nvSpPr>
            <p:cNvPr id="97" name="Google Shape;97;p19"/>
            <p:cNvSpPr/>
            <p:nvPr/>
          </p:nvSpPr>
          <p:spPr>
            <a:xfrm>
              <a:off x="4221418" y="1670551"/>
              <a:ext cx="1454521" cy="1095136"/>
            </a:xfrm>
            <a:prstGeom prst="bracketPair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fr" sz="1800"/>
                <a:t>X1²	X1	1</a:t>
              </a:r>
              <a:endParaRPr b="1" sz="18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fr" sz="1800"/>
                <a:t>X2²	X2	1</a:t>
              </a:r>
              <a:endParaRPr b="1" sz="18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fr" sz="1800"/>
                <a:t>X3²	X3	1</a:t>
              </a:r>
              <a:endParaRPr b="1" sz="1800"/>
            </a:p>
          </p:txBody>
        </p:sp>
        <p:sp>
          <p:nvSpPr>
            <p:cNvPr id="98" name="Google Shape;98;p19"/>
            <p:cNvSpPr/>
            <p:nvPr/>
          </p:nvSpPr>
          <p:spPr>
            <a:xfrm>
              <a:off x="6714872" y="1985076"/>
              <a:ext cx="779760" cy="358865"/>
            </a:xfrm>
            <a:prstGeom prst="mathEqual">
              <a:avLst>
                <a:gd fmla="val 23520" name="adj1"/>
                <a:gd fmla="val 11760" name="adj2"/>
              </a:avLst>
            </a:prstGeom>
            <a:solidFill>
              <a:schemeClr val="dk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/>
            </a:p>
          </p:txBody>
        </p:sp>
        <p:sp>
          <p:nvSpPr>
            <p:cNvPr id="99" name="Google Shape;99;p19"/>
            <p:cNvSpPr/>
            <p:nvPr/>
          </p:nvSpPr>
          <p:spPr>
            <a:xfrm>
              <a:off x="7703907" y="1670551"/>
              <a:ext cx="630773" cy="1095136"/>
            </a:xfrm>
            <a:prstGeom prst="bracketPair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fr" sz="1800"/>
                <a:t> </a:t>
              </a:r>
              <a:r>
                <a:rPr b="1" lang="fr" sz="1800"/>
                <a:t>Y1 </a:t>
              </a:r>
              <a:endParaRPr b="1" sz="18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fr" sz="1800"/>
                <a:t> Y2</a:t>
              </a:r>
              <a:endParaRPr b="1" sz="18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fr" sz="1800"/>
                <a:t> Y3</a:t>
              </a:r>
              <a:endParaRPr b="1" sz="1800"/>
            </a:p>
          </p:txBody>
        </p:sp>
        <p:sp>
          <p:nvSpPr>
            <p:cNvPr id="100" name="Google Shape;100;p19"/>
            <p:cNvSpPr/>
            <p:nvPr/>
          </p:nvSpPr>
          <p:spPr>
            <a:xfrm>
              <a:off x="5929624" y="1670550"/>
              <a:ext cx="706444" cy="1095136"/>
            </a:xfrm>
            <a:prstGeom prst="bracketPair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fr" sz="1800"/>
                <a:t>  </a:t>
              </a:r>
              <a:r>
                <a:rPr b="1" lang="fr" sz="1800">
                  <a:solidFill>
                    <a:srgbClr val="FF0000"/>
                  </a:solidFill>
                </a:rPr>
                <a:t>a</a:t>
              </a:r>
              <a:endParaRPr b="1" sz="1800">
                <a:solidFill>
                  <a:srgbClr val="FF0000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fr" sz="1800"/>
                <a:t>  </a:t>
              </a:r>
              <a:r>
                <a:rPr b="1" lang="fr" sz="1800">
                  <a:solidFill>
                    <a:srgbClr val="00FF00"/>
                  </a:solidFill>
                </a:rPr>
                <a:t>b</a:t>
              </a:r>
              <a:endParaRPr b="1" sz="1800">
                <a:solidFill>
                  <a:srgbClr val="00FF00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fr" sz="1800"/>
                <a:t>  </a:t>
              </a:r>
              <a:r>
                <a:rPr b="1" lang="fr" sz="1800">
                  <a:solidFill>
                    <a:srgbClr val="0000FF"/>
                  </a:solidFill>
                </a:rPr>
                <a:t>c</a:t>
              </a:r>
              <a:endParaRPr b="1" sz="1800">
                <a:solidFill>
                  <a:srgbClr val="0000FF"/>
                </a:solidFill>
              </a:endParaRPr>
            </a:p>
          </p:txBody>
        </p:sp>
        <p:sp>
          <p:nvSpPr>
            <p:cNvPr id="101" name="Google Shape;101;p19"/>
            <p:cNvSpPr txBox="1"/>
            <p:nvPr/>
          </p:nvSpPr>
          <p:spPr>
            <a:xfrm>
              <a:off x="4574077" y="1116903"/>
              <a:ext cx="41706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2800"/>
                <a:t>A     *      X      =       B</a:t>
              </a:r>
              <a:endParaRPr sz="2800"/>
            </a:p>
          </p:txBody>
        </p:sp>
      </p:grpSp>
      <p:sp>
        <p:nvSpPr>
          <p:cNvPr id="102" name="Google Shape;102;p19"/>
          <p:cNvSpPr txBox="1"/>
          <p:nvPr/>
        </p:nvSpPr>
        <p:spPr>
          <a:xfrm>
            <a:off x="510325" y="2765675"/>
            <a:ext cx="2728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/>
              <a:t>Méthode de Cramer :</a:t>
            </a:r>
            <a:r>
              <a:rPr b="1" lang="fr" sz="1300"/>
              <a:t> </a:t>
            </a:r>
            <a:endParaRPr b="1" sz="1300"/>
          </a:p>
        </p:txBody>
      </p:sp>
      <p:sp>
        <p:nvSpPr>
          <p:cNvPr id="103" name="Google Shape;103;p19"/>
          <p:cNvSpPr txBox="1"/>
          <p:nvPr/>
        </p:nvSpPr>
        <p:spPr>
          <a:xfrm>
            <a:off x="367075" y="728875"/>
            <a:ext cx="29688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500" u="sng"/>
              <a:t>Fonction</a:t>
            </a:r>
            <a:r>
              <a:rPr b="1" lang="fr" sz="1500"/>
              <a:t> : </a:t>
            </a:r>
            <a:r>
              <a:rPr b="1" lang="fr" sz="1700"/>
              <a:t>ax² + bx + c = y</a:t>
            </a:r>
            <a:endParaRPr b="1"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 u="sng"/>
          </a:p>
        </p:txBody>
      </p:sp>
      <p:grpSp>
        <p:nvGrpSpPr>
          <p:cNvPr id="104" name="Google Shape;104;p19"/>
          <p:cNvGrpSpPr/>
          <p:nvPr/>
        </p:nvGrpSpPr>
        <p:grpSpPr>
          <a:xfrm>
            <a:off x="289100" y="1714475"/>
            <a:ext cx="7976025" cy="3141400"/>
            <a:chOff x="289100" y="1714475"/>
            <a:chExt cx="7976025" cy="3141400"/>
          </a:xfrm>
        </p:grpSpPr>
        <p:grpSp>
          <p:nvGrpSpPr>
            <p:cNvPr id="105" name="Google Shape;105;p19"/>
            <p:cNvGrpSpPr/>
            <p:nvPr/>
          </p:nvGrpSpPr>
          <p:grpSpPr>
            <a:xfrm>
              <a:off x="289100" y="1714475"/>
              <a:ext cx="7976025" cy="3141400"/>
              <a:chOff x="289100" y="1714475"/>
              <a:chExt cx="7976025" cy="3141400"/>
            </a:xfrm>
          </p:grpSpPr>
          <p:sp>
            <p:nvSpPr>
              <p:cNvPr id="106" name="Google Shape;106;p19"/>
              <p:cNvSpPr/>
              <p:nvPr/>
            </p:nvSpPr>
            <p:spPr>
              <a:xfrm>
                <a:off x="7778525" y="1714475"/>
                <a:ext cx="486600" cy="984600"/>
              </a:xfrm>
              <a:prstGeom prst="rect">
                <a:avLst/>
              </a:prstGeom>
              <a:noFill/>
              <a:ln cap="flat" cmpd="sng" w="9525">
                <a:solidFill>
                  <a:srgbClr val="FF00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07" name="Google Shape;107;p19"/>
              <p:cNvGrpSpPr/>
              <p:nvPr/>
            </p:nvGrpSpPr>
            <p:grpSpPr>
              <a:xfrm>
                <a:off x="289100" y="3357550"/>
                <a:ext cx="2576225" cy="1498325"/>
                <a:chOff x="289100" y="3357550"/>
                <a:chExt cx="2576225" cy="1498325"/>
              </a:xfrm>
            </p:grpSpPr>
            <p:grpSp>
              <p:nvGrpSpPr>
                <p:cNvPr id="108" name="Google Shape;108;p19"/>
                <p:cNvGrpSpPr/>
                <p:nvPr/>
              </p:nvGrpSpPr>
              <p:grpSpPr>
                <a:xfrm>
                  <a:off x="289100" y="3357550"/>
                  <a:ext cx="2576225" cy="1498325"/>
                  <a:chOff x="90475" y="3293800"/>
                  <a:chExt cx="2576225" cy="1498325"/>
                </a:xfrm>
              </p:grpSpPr>
              <p:sp>
                <p:nvSpPr>
                  <p:cNvPr id="109" name="Google Shape;109;p19"/>
                  <p:cNvSpPr txBox="1"/>
                  <p:nvPr/>
                </p:nvSpPr>
                <p:spPr>
                  <a:xfrm>
                    <a:off x="90475" y="4110800"/>
                    <a:ext cx="594600" cy="4617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t" bIns="91425" lIns="91425" spcFirstLastPara="1" rIns="91425" wrap="square" tIns="91425">
                    <a:sp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b="1" lang="fr" sz="1800">
                        <a:solidFill>
                          <a:srgbClr val="FF0000"/>
                        </a:solidFill>
                      </a:rPr>
                      <a:t>a </a:t>
                    </a:r>
                    <a:r>
                      <a:rPr b="1" lang="fr" sz="1800">
                        <a:solidFill>
                          <a:schemeClr val="lt1"/>
                        </a:solidFill>
                      </a:rPr>
                      <a:t>=</a:t>
                    </a:r>
                    <a:endParaRPr b="1" sz="1800">
                      <a:solidFill>
                        <a:schemeClr val="lt1"/>
                      </a:solidFill>
                    </a:endParaRPr>
                  </a:p>
                </p:txBody>
              </p:sp>
              <p:grpSp>
                <p:nvGrpSpPr>
                  <p:cNvPr id="110" name="Google Shape;110;p19"/>
                  <p:cNvGrpSpPr/>
                  <p:nvPr/>
                </p:nvGrpSpPr>
                <p:grpSpPr>
                  <a:xfrm>
                    <a:off x="685200" y="3293800"/>
                    <a:ext cx="1981500" cy="1498325"/>
                    <a:chOff x="4251675" y="3163625"/>
                    <a:chExt cx="1981500" cy="1498325"/>
                  </a:xfrm>
                </p:grpSpPr>
                <p:sp>
                  <p:nvSpPr>
                    <p:cNvPr id="111" name="Google Shape;111;p19"/>
                    <p:cNvSpPr txBox="1"/>
                    <p:nvPr/>
                  </p:nvSpPr>
                  <p:spPr>
                    <a:xfrm>
                      <a:off x="4492875" y="4200250"/>
                      <a:ext cx="1740300" cy="46170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anchorCtr="0" anchor="t" bIns="91425" lIns="91425" spcFirstLastPara="1" rIns="91425" wrap="square" tIns="91425">
                      <a:sp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800"/>
                        <a:t>det(A)</a:t>
                      </a:r>
                      <a:endParaRPr b="1" sz="1800"/>
                    </a:p>
                  </p:txBody>
                </p:sp>
                <p:sp>
                  <p:nvSpPr>
                    <p:cNvPr id="112" name="Google Shape;112;p19"/>
                    <p:cNvSpPr/>
                    <p:nvPr/>
                  </p:nvSpPr>
                  <p:spPr>
                    <a:xfrm>
                      <a:off x="4287825" y="3163625"/>
                      <a:ext cx="1402500" cy="935700"/>
                    </a:xfrm>
                    <a:prstGeom prst="bracketPair">
                      <a:avLst/>
                    </a:prstGeom>
                    <a:noFill/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500"/>
                        <a:t>Y1</a:t>
                      </a:r>
                      <a:r>
                        <a:rPr b="1" lang="fr" sz="1500"/>
                        <a:t>	X1	1</a:t>
                      </a:r>
                      <a:endParaRPr b="1" sz="15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500"/>
                        <a:t>Y2	X2	1</a:t>
                      </a:r>
                      <a:endParaRPr b="1" sz="15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500"/>
                        <a:t>Y3	X3	1</a:t>
                      </a:r>
                      <a:endParaRPr b="1" sz="1500"/>
                    </a:p>
                  </p:txBody>
                </p:sp>
                <p:cxnSp>
                  <p:nvCxnSpPr>
                    <p:cNvPr id="113" name="Google Shape;113;p19"/>
                    <p:cNvCxnSpPr/>
                    <p:nvPr/>
                  </p:nvCxnSpPr>
                  <p:spPr>
                    <a:xfrm>
                      <a:off x="4251675" y="4200238"/>
                      <a:ext cx="1474800" cy="6300"/>
                    </a:xfrm>
                    <a:prstGeom prst="straightConnector1">
                      <a:avLst/>
                    </a:prstGeom>
                    <a:noFill/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none"/>
                    </a:ln>
                  </p:spPr>
                </p:cxnSp>
              </p:grpSp>
            </p:grpSp>
            <p:sp>
              <p:nvSpPr>
                <p:cNvPr id="114" name="Google Shape;114;p19"/>
                <p:cNvSpPr/>
                <p:nvPr/>
              </p:nvSpPr>
              <p:spPr>
                <a:xfrm>
                  <a:off x="995050" y="3426375"/>
                  <a:ext cx="365100" cy="796500"/>
                </a:xfrm>
                <a:prstGeom prst="rect">
                  <a:avLst/>
                </a:prstGeom>
                <a:noFill/>
                <a:ln cap="flat" cmpd="sng" w="9525">
                  <a:solidFill>
                    <a:srgbClr val="FF00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115" name="Google Shape;115;p19"/>
            <p:cNvSpPr txBox="1"/>
            <p:nvPr/>
          </p:nvSpPr>
          <p:spPr>
            <a:xfrm>
              <a:off x="399325" y="3609075"/>
              <a:ext cx="6228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fr" sz="1800"/>
                <a:t>det</a:t>
              </a:r>
              <a:endParaRPr b="1" sz="1800"/>
            </a:p>
          </p:txBody>
        </p:sp>
      </p:grpSp>
      <p:grpSp>
        <p:nvGrpSpPr>
          <p:cNvPr id="116" name="Google Shape;116;p19"/>
          <p:cNvGrpSpPr/>
          <p:nvPr/>
        </p:nvGrpSpPr>
        <p:grpSpPr>
          <a:xfrm>
            <a:off x="6262225" y="3293650"/>
            <a:ext cx="2576225" cy="1498325"/>
            <a:chOff x="6262225" y="3293650"/>
            <a:chExt cx="2576225" cy="1498325"/>
          </a:xfrm>
        </p:grpSpPr>
        <p:grpSp>
          <p:nvGrpSpPr>
            <p:cNvPr id="117" name="Google Shape;117;p19"/>
            <p:cNvGrpSpPr/>
            <p:nvPr/>
          </p:nvGrpSpPr>
          <p:grpSpPr>
            <a:xfrm>
              <a:off x="6262225" y="3293650"/>
              <a:ext cx="2576225" cy="1498325"/>
              <a:chOff x="6262225" y="3293650"/>
              <a:chExt cx="2576225" cy="1498325"/>
            </a:xfrm>
          </p:grpSpPr>
          <p:grpSp>
            <p:nvGrpSpPr>
              <p:cNvPr id="118" name="Google Shape;118;p19"/>
              <p:cNvGrpSpPr/>
              <p:nvPr/>
            </p:nvGrpSpPr>
            <p:grpSpPr>
              <a:xfrm>
                <a:off x="6262225" y="3293650"/>
                <a:ext cx="2576225" cy="1498325"/>
                <a:chOff x="90475" y="3293800"/>
                <a:chExt cx="2576225" cy="1498325"/>
              </a:xfrm>
            </p:grpSpPr>
            <p:sp>
              <p:nvSpPr>
                <p:cNvPr id="119" name="Google Shape;119;p19"/>
                <p:cNvSpPr txBox="1"/>
                <p:nvPr/>
              </p:nvSpPr>
              <p:spPr>
                <a:xfrm>
                  <a:off x="90475" y="4110800"/>
                  <a:ext cx="594600" cy="4617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fr" sz="1800">
                      <a:solidFill>
                        <a:srgbClr val="0000FF"/>
                      </a:solidFill>
                    </a:rPr>
                    <a:t>c</a:t>
                  </a:r>
                  <a:r>
                    <a:rPr b="1" lang="fr" sz="1800">
                      <a:solidFill>
                        <a:srgbClr val="FF0000"/>
                      </a:solidFill>
                    </a:rPr>
                    <a:t> </a:t>
                  </a:r>
                  <a:r>
                    <a:rPr b="1" lang="fr" sz="1800">
                      <a:solidFill>
                        <a:schemeClr val="lt1"/>
                      </a:solidFill>
                    </a:rPr>
                    <a:t>=</a:t>
                  </a:r>
                  <a:endParaRPr b="1" sz="1800">
                    <a:solidFill>
                      <a:schemeClr val="lt1"/>
                    </a:solidFill>
                  </a:endParaRPr>
                </a:p>
              </p:txBody>
            </p:sp>
            <p:grpSp>
              <p:nvGrpSpPr>
                <p:cNvPr id="120" name="Google Shape;120;p19"/>
                <p:cNvGrpSpPr/>
                <p:nvPr/>
              </p:nvGrpSpPr>
              <p:grpSpPr>
                <a:xfrm>
                  <a:off x="685200" y="3293800"/>
                  <a:ext cx="1981500" cy="1498325"/>
                  <a:chOff x="4251675" y="3163625"/>
                  <a:chExt cx="1981500" cy="1498325"/>
                </a:xfrm>
              </p:grpSpPr>
              <p:sp>
                <p:nvSpPr>
                  <p:cNvPr id="121" name="Google Shape;121;p19"/>
                  <p:cNvSpPr txBox="1"/>
                  <p:nvPr/>
                </p:nvSpPr>
                <p:spPr>
                  <a:xfrm>
                    <a:off x="4492875" y="4200250"/>
                    <a:ext cx="1740300" cy="4617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t" bIns="91425" lIns="91425" spcFirstLastPara="1" rIns="91425" wrap="square" tIns="91425">
                    <a:sp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b="1" lang="fr" sz="1800"/>
                      <a:t>det(A)</a:t>
                    </a:r>
                    <a:endParaRPr b="1" sz="1800"/>
                  </a:p>
                </p:txBody>
              </p:sp>
              <p:sp>
                <p:nvSpPr>
                  <p:cNvPr id="122" name="Google Shape;122;p19"/>
                  <p:cNvSpPr/>
                  <p:nvPr/>
                </p:nvSpPr>
                <p:spPr>
                  <a:xfrm>
                    <a:off x="4287825" y="3163625"/>
                    <a:ext cx="1474800" cy="935700"/>
                  </a:xfrm>
                  <a:prstGeom prst="bracketPair">
                    <a:avLst/>
                  </a:prstGeom>
                  <a:noFill/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b="1" lang="fr" sz="1500"/>
                      <a:t>X</a:t>
                    </a:r>
                    <a:r>
                      <a:rPr b="1" lang="fr" sz="1500"/>
                      <a:t>1²	X1	Y1</a:t>
                    </a:r>
                    <a:endParaRPr b="1" sz="1500"/>
                  </a:p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b="1" lang="fr" sz="1500"/>
                      <a:t>X2²	X2	Y2</a:t>
                    </a:r>
                    <a:endParaRPr b="1" sz="1500"/>
                  </a:p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b="1" lang="fr" sz="1500"/>
                      <a:t>X3²	X3	Y3</a:t>
                    </a:r>
                    <a:endParaRPr b="1" sz="1500"/>
                  </a:p>
                </p:txBody>
              </p:sp>
              <p:cxnSp>
                <p:nvCxnSpPr>
                  <p:cNvPr id="123" name="Google Shape;123;p19"/>
                  <p:cNvCxnSpPr/>
                  <p:nvPr/>
                </p:nvCxnSpPr>
                <p:spPr>
                  <a:xfrm>
                    <a:off x="4251675" y="4200238"/>
                    <a:ext cx="1474800" cy="630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</p:grpSp>
          </p:grpSp>
          <p:sp>
            <p:nvSpPr>
              <p:cNvPr id="124" name="Google Shape;124;p19"/>
              <p:cNvSpPr/>
              <p:nvPr/>
            </p:nvSpPr>
            <p:spPr>
              <a:xfrm>
                <a:off x="7881300" y="3357550"/>
                <a:ext cx="365100" cy="796500"/>
              </a:xfrm>
              <a:prstGeom prst="rect">
                <a:avLst/>
              </a:prstGeom>
              <a:noFill/>
              <a:ln cap="flat" cmpd="sng" w="9525">
                <a:solidFill>
                  <a:srgbClr val="FF00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25" name="Google Shape;125;p19"/>
            <p:cNvSpPr txBox="1"/>
            <p:nvPr/>
          </p:nvSpPr>
          <p:spPr>
            <a:xfrm>
              <a:off x="6414625" y="3609075"/>
              <a:ext cx="6228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fr" sz="1800"/>
                <a:t>det</a:t>
              </a:r>
              <a:endParaRPr b="1" sz="1800"/>
            </a:p>
          </p:txBody>
        </p:sp>
      </p:grpSp>
      <p:grpSp>
        <p:nvGrpSpPr>
          <p:cNvPr id="126" name="Google Shape;126;p19"/>
          <p:cNvGrpSpPr/>
          <p:nvPr/>
        </p:nvGrpSpPr>
        <p:grpSpPr>
          <a:xfrm>
            <a:off x="3128538" y="3293650"/>
            <a:ext cx="2576225" cy="1498325"/>
            <a:chOff x="3128538" y="3293650"/>
            <a:chExt cx="2576225" cy="1498325"/>
          </a:xfrm>
        </p:grpSpPr>
        <p:grpSp>
          <p:nvGrpSpPr>
            <p:cNvPr id="127" name="Google Shape;127;p19"/>
            <p:cNvGrpSpPr/>
            <p:nvPr/>
          </p:nvGrpSpPr>
          <p:grpSpPr>
            <a:xfrm>
              <a:off x="3128538" y="3293650"/>
              <a:ext cx="2576225" cy="1498325"/>
              <a:chOff x="3128538" y="3293650"/>
              <a:chExt cx="2576225" cy="1498325"/>
            </a:xfrm>
          </p:grpSpPr>
          <p:grpSp>
            <p:nvGrpSpPr>
              <p:cNvPr id="128" name="Google Shape;128;p19"/>
              <p:cNvGrpSpPr/>
              <p:nvPr/>
            </p:nvGrpSpPr>
            <p:grpSpPr>
              <a:xfrm>
                <a:off x="3128538" y="3293650"/>
                <a:ext cx="2576225" cy="1498325"/>
                <a:chOff x="90475" y="3293800"/>
                <a:chExt cx="2576225" cy="1498325"/>
              </a:xfrm>
            </p:grpSpPr>
            <p:sp>
              <p:nvSpPr>
                <p:cNvPr id="129" name="Google Shape;129;p19"/>
                <p:cNvSpPr txBox="1"/>
                <p:nvPr/>
              </p:nvSpPr>
              <p:spPr>
                <a:xfrm>
                  <a:off x="90475" y="4110800"/>
                  <a:ext cx="594600" cy="4617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fr" sz="1800">
                      <a:solidFill>
                        <a:srgbClr val="00FF00"/>
                      </a:solidFill>
                    </a:rPr>
                    <a:t>b</a:t>
                  </a:r>
                  <a:r>
                    <a:rPr b="1" lang="fr" sz="1800">
                      <a:solidFill>
                        <a:srgbClr val="FF0000"/>
                      </a:solidFill>
                    </a:rPr>
                    <a:t> </a:t>
                  </a:r>
                  <a:r>
                    <a:rPr b="1" lang="fr" sz="1800">
                      <a:solidFill>
                        <a:schemeClr val="lt1"/>
                      </a:solidFill>
                    </a:rPr>
                    <a:t>=</a:t>
                  </a:r>
                  <a:endParaRPr b="1" sz="1800">
                    <a:solidFill>
                      <a:schemeClr val="lt1"/>
                    </a:solidFill>
                  </a:endParaRPr>
                </a:p>
              </p:txBody>
            </p:sp>
            <p:grpSp>
              <p:nvGrpSpPr>
                <p:cNvPr id="130" name="Google Shape;130;p19"/>
                <p:cNvGrpSpPr/>
                <p:nvPr/>
              </p:nvGrpSpPr>
              <p:grpSpPr>
                <a:xfrm>
                  <a:off x="685200" y="3293800"/>
                  <a:ext cx="1981500" cy="1498325"/>
                  <a:chOff x="4251675" y="3163625"/>
                  <a:chExt cx="1981500" cy="1498325"/>
                </a:xfrm>
              </p:grpSpPr>
              <p:sp>
                <p:nvSpPr>
                  <p:cNvPr id="131" name="Google Shape;131;p19"/>
                  <p:cNvSpPr txBox="1"/>
                  <p:nvPr/>
                </p:nvSpPr>
                <p:spPr>
                  <a:xfrm>
                    <a:off x="4492875" y="4200250"/>
                    <a:ext cx="1740300" cy="4617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t" bIns="91425" lIns="91425" spcFirstLastPara="1" rIns="91425" wrap="square" tIns="91425">
                    <a:sp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b="1" lang="fr" sz="1800"/>
                      <a:t>det(A)</a:t>
                    </a:r>
                    <a:endParaRPr b="1" sz="1800"/>
                  </a:p>
                </p:txBody>
              </p:sp>
              <p:sp>
                <p:nvSpPr>
                  <p:cNvPr id="132" name="Google Shape;132;p19"/>
                  <p:cNvSpPr/>
                  <p:nvPr/>
                </p:nvSpPr>
                <p:spPr>
                  <a:xfrm>
                    <a:off x="4287825" y="3163625"/>
                    <a:ext cx="1402500" cy="935700"/>
                  </a:xfrm>
                  <a:prstGeom prst="bracketPair">
                    <a:avLst/>
                  </a:prstGeom>
                  <a:noFill/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b="1" lang="fr" sz="1500"/>
                      <a:t>X1²</a:t>
                    </a:r>
                    <a:r>
                      <a:rPr b="1" lang="fr" sz="1500"/>
                      <a:t>	Y1	1</a:t>
                    </a:r>
                    <a:endParaRPr b="1" sz="1500"/>
                  </a:p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b="1" lang="fr" sz="1500"/>
                      <a:t>X2²	Y2	1</a:t>
                    </a:r>
                    <a:endParaRPr b="1" sz="1500"/>
                  </a:p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b="1" lang="fr" sz="1500"/>
                      <a:t>X3²	Y3	1</a:t>
                    </a:r>
                    <a:endParaRPr b="1" sz="1500"/>
                  </a:p>
                </p:txBody>
              </p:sp>
              <p:cxnSp>
                <p:nvCxnSpPr>
                  <p:cNvPr id="133" name="Google Shape;133;p19"/>
                  <p:cNvCxnSpPr/>
                  <p:nvPr/>
                </p:nvCxnSpPr>
                <p:spPr>
                  <a:xfrm>
                    <a:off x="4251675" y="4200238"/>
                    <a:ext cx="1474800" cy="630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</p:grpSp>
          </p:grpSp>
          <p:sp>
            <p:nvSpPr>
              <p:cNvPr id="134" name="Google Shape;134;p19"/>
              <p:cNvSpPr/>
              <p:nvPr/>
            </p:nvSpPr>
            <p:spPr>
              <a:xfrm>
                <a:off x="4299925" y="3357550"/>
                <a:ext cx="365100" cy="796500"/>
              </a:xfrm>
              <a:prstGeom prst="rect">
                <a:avLst/>
              </a:prstGeom>
              <a:noFill/>
              <a:ln cap="flat" cmpd="sng" w="9525">
                <a:solidFill>
                  <a:srgbClr val="FF00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35" name="Google Shape;135;p19"/>
            <p:cNvSpPr txBox="1"/>
            <p:nvPr/>
          </p:nvSpPr>
          <p:spPr>
            <a:xfrm>
              <a:off x="3280950" y="3609075"/>
              <a:ext cx="6228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fr" sz="1800"/>
                <a:t>det</a:t>
              </a:r>
              <a:endParaRPr b="1" sz="1800"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20"/>
          <p:cNvSpPr txBox="1"/>
          <p:nvPr>
            <p:ph idx="1" type="body"/>
          </p:nvPr>
        </p:nvSpPr>
        <p:spPr>
          <a:xfrm>
            <a:off x="0" y="123225"/>
            <a:ext cx="9144000" cy="104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700">
                <a:solidFill>
                  <a:schemeClr val="lt1"/>
                </a:solidFill>
              </a:rPr>
              <a:t>Orientation du plan</a:t>
            </a:r>
            <a:endParaRPr b="1" sz="2700">
              <a:solidFill>
                <a:schemeClr val="lt1"/>
              </a:solidFill>
            </a:endParaRPr>
          </a:p>
          <a:p>
            <a:pPr indent="0" lvl="0" marL="0" rtl="0" algn="ctr">
              <a:lnSpc>
                <a:spcPct val="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fr" sz="1691">
                <a:solidFill>
                  <a:schemeClr val="lt1"/>
                </a:solidFill>
              </a:rPr>
              <a:t>(</a:t>
            </a:r>
            <a:r>
              <a:rPr lang="fr" sz="1691">
                <a:solidFill>
                  <a:schemeClr val="lt1"/>
                </a:solidFill>
              </a:rPr>
              <a:t>avec les coordonnées homogènes)</a:t>
            </a:r>
            <a:endParaRPr sz="1691">
              <a:solidFill>
                <a:schemeClr val="lt1"/>
              </a:solidFill>
            </a:endParaRPr>
          </a:p>
        </p:txBody>
      </p:sp>
      <p:grpSp>
        <p:nvGrpSpPr>
          <p:cNvPr id="142" name="Google Shape;142;p20"/>
          <p:cNvGrpSpPr/>
          <p:nvPr/>
        </p:nvGrpSpPr>
        <p:grpSpPr>
          <a:xfrm>
            <a:off x="7145374" y="51900"/>
            <a:ext cx="1777395" cy="1905274"/>
            <a:chOff x="1246045" y="769250"/>
            <a:chExt cx="2866766" cy="3796123"/>
          </a:xfrm>
        </p:grpSpPr>
        <p:grpSp>
          <p:nvGrpSpPr>
            <p:cNvPr id="143" name="Google Shape;143;p20"/>
            <p:cNvGrpSpPr/>
            <p:nvPr/>
          </p:nvGrpSpPr>
          <p:grpSpPr>
            <a:xfrm>
              <a:off x="1246045" y="769250"/>
              <a:ext cx="2866766" cy="3796123"/>
              <a:chOff x="-7456701" y="420509"/>
              <a:chExt cx="5252410" cy="7247277"/>
            </a:xfrm>
          </p:grpSpPr>
          <p:sp>
            <p:nvSpPr>
              <p:cNvPr id="144" name="Google Shape;144;p20"/>
              <p:cNvSpPr txBox="1"/>
              <p:nvPr/>
            </p:nvSpPr>
            <p:spPr>
              <a:xfrm>
                <a:off x="-6857361" y="6087086"/>
                <a:ext cx="479400" cy="158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fr" sz="1500">
                    <a:solidFill>
                      <a:srgbClr val="CC0000"/>
                    </a:solidFill>
                  </a:rPr>
                  <a:t>x</a:t>
                </a:r>
                <a:endParaRPr b="1" sz="1500">
                  <a:solidFill>
                    <a:srgbClr val="CC0000"/>
                  </a:solidFill>
                </a:endParaRPr>
              </a:p>
            </p:txBody>
          </p:sp>
          <p:sp>
            <p:nvSpPr>
              <p:cNvPr id="145" name="Google Shape;145;p20"/>
              <p:cNvSpPr txBox="1"/>
              <p:nvPr/>
            </p:nvSpPr>
            <p:spPr>
              <a:xfrm>
                <a:off x="-2683690" y="2387435"/>
                <a:ext cx="479400" cy="158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fr" sz="1500">
                    <a:solidFill>
                      <a:srgbClr val="6AA84F"/>
                    </a:solidFill>
                  </a:rPr>
                  <a:t>y</a:t>
                </a:r>
                <a:endParaRPr b="1" sz="1500">
                  <a:solidFill>
                    <a:srgbClr val="6AA84F"/>
                  </a:solidFill>
                </a:endParaRPr>
              </a:p>
            </p:txBody>
          </p:sp>
          <p:sp>
            <p:nvSpPr>
              <p:cNvPr id="146" name="Google Shape;146;p20"/>
              <p:cNvSpPr txBox="1"/>
              <p:nvPr/>
            </p:nvSpPr>
            <p:spPr>
              <a:xfrm>
                <a:off x="-7456701" y="420509"/>
                <a:ext cx="479400" cy="158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fr" sz="1500">
                    <a:solidFill>
                      <a:srgbClr val="3D85C6"/>
                    </a:solidFill>
                  </a:rPr>
                  <a:t>z</a:t>
                </a:r>
                <a:endParaRPr b="1" sz="1500">
                  <a:solidFill>
                    <a:srgbClr val="3D85C6"/>
                  </a:solidFill>
                </a:endParaRPr>
              </a:p>
            </p:txBody>
          </p:sp>
        </p:grpSp>
        <p:grpSp>
          <p:nvGrpSpPr>
            <p:cNvPr id="147" name="Google Shape;147;p20"/>
            <p:cNvGrpSpPr/>
            <p:nvPr/>
          </p:nvGrpSpPr>
          <p:grpSpPr>
            <a:xfrm>
              <a:off x="1573175" y="811250"/>
              <a:ext cx="2421300" cy="3244525"/>
              <a:chOff x="1573175" y="811250"/>
              <a:chExt cx="2421300" cy="3244525"/>
            </a:xfrm>
          </p:grpSpPr>
          <p:cxnSp>
            <p:nvCxnSpPr>
              <p:cNvPr id="148" name="Google Shape;148;p20"/>
              <p:cNvCxnSpPr/>
              <p:nvPr/>
            </p:nvCxnSpPr>
            <p:spPr>
              <a:xfrm flipH="1">
                <a:off x="1917275" y="2199975"/>
                <a:ext cx="12300" cy="1855800"/>
              </a:xfrm>
              <a:prstGeom prst="straightConnector1">
                <a:avLst/>
              </a:prstGeom>
              <a:noFill/>
              <a:ln cap="flat" cmpd="sng" w="38100">
                <a:solidFill>
                  <a:srgbClr val="990000"/>
                </a:solidFill>
                <a:prstDash val="solid"/>
                <a:round/>
                <a:headEnd len="med" w="med" type="none"/>
                <a:tailEnd len="med" w="med" type="stealth"/>
              </a:ln>
            </p:spPr>
          </p:cxnSp>
          <p:cxnSp>
            <p:nvCxnSpPr>
              <p:cNvPr id="149" name="Google Shape;149;p20"/>
              <p:cNvCxnSpPr/>
              <p:nvPr/>
            </p:nvCxnSpPr>
            <p:spPr>
              <a:xfrm>
                <a:off x="1929575" y="2224550"/>
                <a:ext cx="2064900" cy="12300"/>
              </a:xfrm>
              <a:prstGeom prst="straightConnector1">
                <a:avLst/>
              </a:prstGeom>
              <a:noFill/>
              <a:ln cap="flat" cmpd="sng" w="38100">
                <a:solidFill>
                  <a:srgbClr val="6AA84F"/>
                </a:solidFill>
                <a:prstDash val="solid"/>
                <a:round/>
                <a:headEnd len="med" w="med" type="none"/>
                <a:tailEnd len="med" w="med" type="stealth"/>
              </a:ln>
            </p:spPr>
          </p:cxnSp>
          <p:cxnSp>
            <p:nvCxnSpPr>
              <p:cNvPr id="150" name="Google Shape;150;p20"/>
              <p:cNvCxnSpPr/>
              <p:nvPr/>
            </p:nvCxnSpPr>
            <p:spPr>
              <a:xfrm rot="10800000">
                <a:off x="1573175" y="811250"/>
                <a:ext cx="368700" cy="1425600"/>
              </a:xfrm>
              <a:prstGeom prst="straightConnector1">
                <a:avLst/>
              </a:prstGeom>
              <a:noFill/>
              <a:ln cap="flat" cmpd="sng" w="38100">
                <a:solidFill>
                  <a:srgbClr val="1155CC"/>
                </a:solidFill>
                <a:prstDash val="solid"/>
                <a:round/>
                <a:headEnd len="med" w="med" type="none"/>
                <a:tailEnd len="med" w="med" type="stealth"/>
              </a:ln>
            </p:spPr>
          </p:cxnSp>
        </p:grpSp>
      </p:grpSp>
      <p:grpSp>
        <p:nvGrpSpPr>
          <p:cNvPr id="151" name="Google Shape;151;p20"/>
          <p:cNvGrpSpPr/>
          <p:nvPr/>
        </p:nvGrpSpPr>
        <p:grpSpPr>
          <a:xfrm>
            <a:off x="122850" y="1017725"/>
            <a:ext cx="3543125" cy="4046171"/>
            <a:chOff x="122850" y="1017725"/>
            <a:chExt cx="3543125" cy="4046171"/>
          </a:xfrm>
        </p:grpSpPr>
        <p:grpSp>
          <p:nvGrpSpPr>
            <p:cNvPr id="152" name="Google Shape;152;p20"/>
            <p:cNvGrpSpPr/>
            <p:nvPr/>
          </p:nvGrpSpPr>
          <p:grpSpPr>
            <a:xfrm>
              <a:off x="636009" y="2700753"/>
              <a:ext cx="2830181" cy="2363143"/>
              <a:chOff x="1269178" y="2877152"/>
              <a:chExt cx="2252432" cy="2177209"/>
            </a:xfrm>
          </p:grpSpPr>
          <p:grpSp>
            <p:nvGrpSpPr>
              <p:cNvPr id="153" name="Google Shape;153;p20"/>
              <p:cNvGrpSpPr/>
              <p:nvPr/>
            </p:nvGrpSpPr>
            <p:grpSpPr>
              <a:xfrm>
                <a:off x="1269178" y="2877152"/>
                <a:ext cx="2252432" cy="2177209"/>
                <a:chOff x="532925" y="2216542"/>
                <a:chExt cx="2826493" cy="2840085"/>
              </a:xfrm>
            </p:grpSpPr>
            <p:grpSp>
              <p:nvGrpSpPr>
                <p:cNvPr id="154" name="Google Shape;154;p20"/>
                <p:cNvGrpSpPr/>
                <p:nvPr/>
              </p:nvGrpSpPr>
              <p:grpSpPr>
                <a:xfrm>
                  <a:off x="532925" y="2216542"/>
                  <a:ext cx="2826493" cy="2840085"/>
                  <a:chOff x="3942725" y="2091892"/>
                  <a:chExt cx="2826493" cy="2840085"/>
                </a:xfrm>
              </p:grpSpPr>
              <p:grpSp>
                <p:nvGrpSpPr>
                  <p:cNvPr id="155" name="Google Shape;155;p20"/>
                  <p:cNvGrpSpPr/>
                  <p:nvPr/>
                </p:nvGrpSpPr>
                <p:grpSpPr>
                  <a:xfrm>
                    <a:off x="4343361" y="2091892"/>
                    <a:ext cx="2425857" cy="2840085"/>
                    <a:chOff x="1246045" y="769250"/>
                    <a:chExt cx="2866766" cy="3601427"/>
                  </a:xfrm>
                </p:grpSpPr>
                <p:grpSp>
                  <p:nvGrpSpPr>
                    <p:cNvPr id="156" name="Google Shape;156;p20"/>
                    <p:cNvGrpSpPr/>
                    <p:nvPr/>
                  </p:nvGrpSpPr>
                  <p:grpSpPr>
                    <a:xfrm>
                      <a:off x="1246045" y="769250"/>
                      <a:ext cx="2866766" cy="3601427"/>
                      <a:chOff x="-7456701" y="420509"/>
                      <a:chExt cx="5252410" cy="6875577"/>
                    </a:xfrm>
                  </p:grpSpPr>
                  <p:sp>
                    <p:nvSpPr>
                      <p:cNvPr id="157" name="Google Shape;157;p20"/>
                      <p:cNvSpPr txBox="1"/>
                      <p:nvPr/>
                    </p:nvSpPr>
                    <p:spPr>
                      <a:xfrm>
                        <a:off x="-6857361" y="6087086"/>
                        <a:ext cx="479400" cy="1209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txBody>
                      <a:bodyPr anchorCtr="0" anchor="t" bIns="91425" lIns="91425" spcFirstLastPara="1" rIns="91425" wrap="square" tIns="91425">
                        <a:sp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b="1" lang="fr" sz="1500">
                            <a:solidFill>
                              <a:srgbClr val="CC0000"/>
                            </a:solidFill>
                          </a:rPr>
                          <a:t>x</a:t>
                        </a:r>
                        <a:endParaRPr b="1" sz="1500">
                          <a:solidFill>
                            <a:srgbClr val="CC0000"/>
                          </a:solidFill>
                        </a:endParaRPr>
                      </a:p>
                    </p:txBody>
                  </p:sp>
                  <p:sp>
                    <p:nvSpPr>
                      <p:cNvPr id="158" name="Google Shape;158;p20"/>
                      <p:cNvSpPr txBox="1"/>
                      <p:nvPr/>
                    </p:nvSpPr>
                    <p:spPr>
                      <a:xfrm>
                        <a:off x="-2683690" y="2387435"/>
                        <a:ext cx="479400" cy="1209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txBody>
                      <a:bodyPr anchorCtr="0" anchor="t" bIns="91425" lIns="91425" spcFirstLastPara="1" rIns="91425" wrap="square" tIns="91425">
                        <a:sp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b="1" lang="fr" sz="1500">
                            <a:solidFill>
                              <a:srgbClr val="6AA84F"/>
                            </a:solidFill>
                          </a:rPr>
                          <a:t>y</a:t>
                        </a:r>
                        <a:endParaRPr b="1" sz="1500">
                          <a:solidFill>
                            <a:srgbClr val="6AA84F"/>
                          </a:solidFill>
                        </a:endParaRPr>
                      </a:p>
                    </p:txBody>
                  </p:sp>
                  <p:sp>
                    <p:nvSpPr>
                      <p:cNvPr id="159" name="Google Shape;159;p20"/>
                      <p:cNvSpPr txBox="1"/>
                      <p:nvPr/>
                    </p:nvSpPr>
                    <p:spPr>
                      <a:xfrm>
                        <a:off x="-7456701" y="420509"/>
                        <a:ext cx="479400" cy="1209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txBody>
                      <a:bodyPr anchorCtr="0" anchor="t" bIns="91425" lIns="91425" spcFirstLastPara="1" rIns="91425" wrap="square" tIns="91425">
                        <a:sp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b="1" lang="fr" sz="1500">
                            <a:solidFill>
                              <a:srgbClr val="3D85C6"/>
                            </a:solidFill>
                          </a:rPr>
                          <a:t>z</a:t>
                        </a:r>
                        <a:endParaRPr b="1" sz="1500">
                          <a:solidFill>
                            <a:srgbClr val="3D85C6"/>
                          </a:solidFill>
                        </a:endParaRPr>
                      </a:p>
                    </p:txBody>
                  </p:sp>
                </p:grpSp>
                <p:grpSp>
                  <p:nvGrpSpPr>
                    <p:cNvPr id="160" name="Google Shape;160;p20"/>
                    <p:cNvGrpSpPr/>
                    <p:nvPr/>
                  </p:nvGrpSpPr>
                  <p:grpSpPr>
                    <a:xfrm>
                      <a:off x="1573175" y="811250"/>
                      <a:ext cx="2421300" cy="3244525"/>
                      <a:chOff x="1573175" y="811250"/>
                      <a:chExt cx="2421300" cy="3244525"/>
                    </a:xfrm>
                  </p:grpSpPr>
                  <p:cxnSp>
                    <p:nvCxnSpPr>
                      <p:cNvPr id="161" name="Google Shape;161;p20"/>
                      <p:cNvCxnSpPr/>
                      <p:nvPr/>
                    </p:nvCxnSpPr>
                    <p:spPr>
                      <a:xfrm flipH="1">
                        <a:off x="1917275" y="2199975"/>
                        <a:ext cx="12300" cy="1855800"/>
                      </a:xfrm>
                      <a:prstGeom prst="straightConnector1">
                        <a:avLst/>
                      </a:prstGeom>
                      <a:noFill/>
                      <a:ln cap="flat" cmpd="sng" w="38100">
                        <a:solidFill>
                          <a:srgbClr val="990000"/>
                        </a:solidFill>
                        <a:prstDash val="solid"/>
                        <a:round/>
                        <a:headEnd len="med" w="med" type="none"/>
                        <a:tailEnd len="med" w="med" type="stealth"/>
                      </a:ln>
                    </p:spPr>
                  </p:cxnSp>
                  <p:cxnSp>
                    <p:nvCxnSpPr>
                      <p:cNvPr id="162" name="Google Shape;162;p20"/>
                      <p:cNvCxnSpPr/>
                      <p:nvPr/>
                    </p:nvCxnSpPr>
                    <p:spPr>
                      <a:xfrm>
                        <a:off x="1929575" y="2224550"/>
                        <a:ext cx="2064900" cy="12300"/>
                      </a:xfrm>
                      <a:prstGeom prst="straightConnector1">
                        <a:avLst/>
                      </a:prstGeom>
                      <a:noFill/>
                      <a:ln cap="flat" cmpd="sng" w="38100">
                        <a:solidFill>
                          <a:srgbClr val="6AA84F"/>
                        </a:solidFill>
                        <a:prstDash val="solid"/>
                        <a:round/>
                        <a:headEnd len="med" w="med" type="none"/>
                        <a:tailEnd len="med" w="med" type="stealth"/>
                      </a:ln>
                    </p:spPr>
                  </p:cxnSp>
                  <p:cxnSp>
                    <p:nvCxnSpPr>
                      <p:cNvPr id="163" name="Google Shape;163;p20"/>
                      <p:cNvCxnSpPr/>
                      <p:nvPr/>
                    </p:nvCxnSpPr>
                    <p:spPr>
                      <a:xfrm rot="10800000">
                        <a:off x="1573175" y="811250"/>
                        <a:ext cx="368700" cy="1425600"/>
                      </a:xfrm>
                      <a:prstGeom prst="straightConnector1">
                        <a:avLst/>
                      </a:prstGeom>
                      <a:noFill/>
                      <a:ln cap="flat" cmpd="sng" w="38100">
                        <a:solidFill>
                          <a:srgbClr val="1155CC"/>
                        </a:solidFill>
                        <a:prstDash val="solid"/>
                        <a:round/>
                        <a:headEnd len="med" w="med" type="none"/>
                        <a:tailEnd len="med" w="med" type="stealth"/>
                      </a:ln>
                    </p:spPr>
                  </p:cxnSp>
                </p:grpSp>
              </p:grpSp>
              <p:cxnSp>
                <p:nvCxnSpPr>
                  <p:cNvPr id="164" name="Google Shape;164;p20"/>
                  <p:cNvCxnSpPr/>
                  <p:nvPr/>
                </p:nvCxnSpPr>
                <p:spPr>
                  <a:xfrm flipH="1" rot="10800000">
                    <a:off x="4957925" y="2743175"/>
                    <a:ext cx="1364100" cy="491700"/>
                  </a:xfrm>
                  <a:prstGeom prst="straightConnector1">
                    <a:avLst/>
                  </a:prstGeom>
                  <a:noFill/>
                  <a:ln cap="flat" cmpd="sng" w="38100">
                    <a:solidFill>
                      <a:srgbClr val="00FF00"/>
                    </a:solidFill>
                    <a:prstDash val="solid"/>
                    <a:round/>
                    <a:headEnd len="med" w="med" type="none"/>
                    <a:tailEnd len="med" w="med" type="stealth"/>
                  </a:ln>
                </p:spPr>
              </p:cxnSp>
              <p:cxnSp>
                <p:nvCxnSpPr>
                  <p:cNvPr id="165" name="Google Shape;165;p20"/>
                  <p:cNvCxnSpPr/>
                  <p:nvPr/>
                </p:nvCxnSpPr>
                <p:spPr>
                  <a:xfrm rot="10800000">
                    <a:off x="4183609" y="2559002"/>
                    <a:ext cx="799200" cy="667800"/>
                  </a:xfrm>
                  <a:prstGeom prst="straightConnector1">
                    <a:avLst/>
                  </a:prstGeom>
                  <a:noFill/>
                  <a:ln cap="flat" cmpd="sng" w="38100">
                    <a:solidFill>
                      <a:srgbClr val="00FFFF"/>
                    </a:solidFill>
                    <a:prstDash val="solid"/>
                    <a:round/>
                    <a:headEnd len="med" w="med" type="none"/>
                    <a:tailEnd len="med" w="med" type="stealth"/>
                  </a:ln>
                </p:spPr>
              </p:cxnSp>
              <p:sp>
                <p:nvSpPr>
                  <p:cNvPr id="166" name="Google Shape;166;p20"/>
                  <p:cNvSpPr txBox="1"/>
                  <p:nvPr/>
                </p:nvSpPr>
                <p:spPr>
                  <a:xfrm>
                    <a:off x="6081250" y="2305725"/>
                    <a:ext cx="307200" cy="4995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t" bIns="91425" lIns="91425" spcFirstLastPara="1" rIns="91425" wrap="square" tIns="91425">
                    <a:sp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b="1" lang="fr" sz="1500">
                        <a:solidFill>
                          <a:srgbClr val="00FF00"/>
                        </a:solidFill>
                      </a:rPr>
                      <a:t>y</a:t>
                    </a:r>
                    <a:endParaRPr b="1" sz="1500">
                      <a:solidFill>
                        <a:srgbClr val="00FF00"/>
                      </a:solidFill>
                    </a:endParaRPr>
                  </a:p>
                </p:txBody>
              </p:sp>
              <p:sp>
                <p:nvSpPr>
                  <p:cNvPr id="167" name="Google Shape;167;p20"/>
                  <p:cNvSpPr txBox="1"/>
                  <p:nvPr/>
                </p:nvSpPr>
                <p:spPr>
                  <a:xfrm>
                    <a:off x="3942725" y="2507275"/>
                    <a:ext cx="393600" cy="4995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t" bIns="91425" lIns="91425" spcFirstLastPara="1" rIns="91425" wrap="square" tIns="91425">
                    <a:sp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b="1" lang="fr" sz="1500">
                        <a:solidFill>
                          <a:srgbClr val="00FFFF"/>
                        </a:solidFill>
                      </a:rPr>
                      <a:t>z</a:t>
                    </a:r>
                    <a:endParaRPr b="1" sz="1600">
                      <a:solidFill>
                        <a:srgbClr val="00FFFF"/>
                      </a:solidFill>
                    </a:endParaRPr>
                  </a:p>
                </p:txBody>
              </p:sp>
            </p:grpSp>
            <p:sp>
              <p:nvSpPr>
                <p:cNvPr id="168" name="Google Shape;168;p20"/>
                <p:cNvSpPr/>
                <p:nvPr/>
              </p:nvSpPr>
              <p:spPr>
                <a:xfrm>
                  <a:off x="983225" y="2875925"/>
                  <a:ext cx="675900" cy="572700"/>
                </a:xfrm>
                <a:prstGeom prst="arc">
                  <a:avLst>
                    <a:gd fmla="val 12975230" name="adj1"/>
                    <a:gd fmla="val 16850183" name="adj2"/>
                  </a:avLst>
                </a:prstGeom>
                <a:noFill/>
                <a:ln cap="flat" cmpd="sng" w="2857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/>
                </a:p>
              </p:txBody>
            </p:sp>
            <p:sp>
              <p:nvSpPr>
                <p:cNvPr id="169" name="Google Shape;169;p20"/>
                <p:cNvSpPr txBox="1"/>
                <p:nvPr/>
              </p:nvSpPr>
              <p:spPr>
                <a:xfrm>
                  <a:off x="1109825" y="2828850"/>
                  <a:ext cx="270300" cy="4161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050">
                    <a:solidFill>
                      <a:srgbClr val="BDC1C6"/>
                    </a:solidFill>
                    <a:highlight>
                      <a:srgbClr val="202124"/>
                    </a:highlight>
                  </a:endParaRPr>
                </a:p>
              </p:txBody>
            </p:sp>
          </p:grpSp>
          <p:sp>
            <p:nvSpPr>
              <p:cNvPr id="170" name="Google Shape;170;p20"/>
              <p:cNvSpPr txBox="1"/>
              <p:nvPr/>
            </p:nvSpPr>
            <p:spPr>
              <a:xfrm>
                <a:off x="1733000" y="3321625"/>
                <a:ext cx="466500" cy="312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fr" sz="1000"/>
                  <a:t>α</a:t>
                </a:r>
                <a:endParaRPr sz="1000"/>
              </a:p>
            </p:txBody>
          </p:sp>
        </p:grpSp>
        <p:grpSp>
          <p:nvGrpSpPr>
            <p:cNvPr id="171" name="Google Shape;171;p20"/>
            <p:cNvGrpSpPr/>
            <p:nvPr/>
          </p:nvGrpSpPr>
          <p:grpSpPr>
            <a:xfrm>
              <a:off x="122850" y="1017725"/>
              <a:ext cx="3543125" cy="1504550"/>
              <a:chOff x="489450" y="1244950"/>
              <a:chExt cx="3543125" cy="1504550"/>
            </a:xfrm>
          </p:grpSpPr>
          <p:grpSp>
            <p:nvGrpSpPr>
              <p:cNvPr id="172" name="Google Shape;172;p20"/>
              <p:cNvGrpSpPr/>
              <p:nvPr/>
            </p:nvGrpSpPr>
            <p:grpSpPr>
              <a:xfrm>
                <a:off x="489450" y="1645150"/>
                <a:ext cx="3543125" cy="1104350"/>
                <a:chOff x="267250" y="1467400"/>
                <a:chExt cx="3543125" cy="1104350"/>
              </a:xfrm>
            </p:grpSpPr>
            <p:sp>
              <p:nvSpPr>
                <p:cNvPr id="173" name="Google Shape;173;p20"/>
                <p:cNvSpPr/>
                <p:nvPr/>
              </p:nvSpPr>
              <p:spPr>
                <a:xfrm>
                  <a:off x="2521750" y="1569575"/>
                  <a:ext cx="344400" cy="900000"/>
                </a:xfrm>
                <a:prstGeom prst="bracketPair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fr"/>
                    <a:t>x</a:t>
                  </a:r>
                  <a:endParaRPr/>
                </a:p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fr"/>
                    <a:t>y</a:t>
                  </a:r>
                  <a:endParaRPr/>
                </a:p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fr"/>
                    <a:t>z</a:t>
                  </a:r>
                  <a:endParaRPr/>
                </a:p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fr"/>
                    <a:t>1</a:t>
                  </a:r>
                  <a:endParaRPr/>
                </a:p>
              </p:txBody>
            </p:sp>
            <p:pic>
              <p:nvPicPr>
                <p:cNvPr id="174" name="Google Shape;174;p20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>
                  <a:off x="267250" y="1467400"/>
                  <a:ext cx="2187850" cy="110435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175" name="Google Shape;175;p20"/>
                <p:cNvSpPr/>
                <p:nvPr/>
              </p:nvSpPr>
              <p:spPr>
                <a:xfrm>
                  <a:off x="2913700" y="1756800"/>
                  <a:ext cx="466500" cy="422100"/>
                </a:xfrm>
                <a:prstGeom prst="mathEqual">
                  <a:avLst>
                    <a:gd fmla="val 23520" name="adj1"/>
                    <a:gd fmla="val 11760" name="adj2"/>
                  </a:avLst>
                </a:prstGeom>
                <a:solidFill>
                  <a:schemeClr val="dk1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6" name="Google Shape;176;p20"/>
                <p:cNvSpPr/>
                <p:nvPr/>
              </p:nvSpPr>
              <p:spPr>
                <a:xfrm>
                  <a:off x="3399375" y="1555275"/>
                  <a:ext cx="411000" cy="900000"/>
                </a:xfrm>
                <a:prstGeom prst="bracketPair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fr"/>
                    <a:t> x’</a:t>
                  </a:r>
                  <a:endParaRPr/>
                </a:p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fr"/>
                    <a:t> y’ </a:t>
                  </a:r>
                  <a:endParaRPr/>
                </a:p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fr"/>
                    <a:t> z’</a:t>
                  </a:r>
                  <a:endParaRPr/>
                </a:p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fr"/>
                    <a:t> 1</a:t>
                  </a:r>
                  <a:endParaRPr/>
                </a:p>
              </p:txBody>
            </p:sp>
          </p:grpSp>
          <p:sp>
            <p:nvSpPr>
              <p:cNvPr id="177" name="Google Shape;177;p20"/>
              <p:cNvSpPr txBox="1"/>
              <p:nvPr/>
            </p:nvSpPr>
            <p:spPr>
              <a:xfrm>
                <a:off x="523675" y="1244950"/>
                <a:ext cx="22524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fr"/>
                  <a:t>Rotation autour de l’axe x:</a:t>
                </a:r>
                <a:endParaRPr/>
              </a:p>
            </p:txBody>
          </p:sp>
        </p:grpSp>
      </p:grpSp>
      <p:grpSp>
        <p:nvGrpSpPr>
          <p:cNvPr id="178" name="Google Shape;178;p20"/>
          <p:cNvGrpSpPr/>
          <p:nvPr/>
        </p:nvGrpSpPr>
        <p:grpSpPr>
          <a:xfrm>
            <a:off x="4641413" y="1046300"/>
            <a:ext cx="3369475" cy="4005195"/>
            <a:chOff x="4641413" y="1046300"/>
            <a:chExt cx="3369475" cy="4005195"/>
          </a:xfrm>
        </p:grpSpPr>
        <p:grpSp>
          <p:nvGrpSpPr>
            <p:cNvPr id="179" name="Google Shape;179;p20"/>
            <p:cNvGrpSpPr/>
            <p:nvPr/>
          </p:nvGrpSpPr>
          <p:grpSpPr>
            <a:xfrm>
              <a:off x="5312144" y="2713157"/>
              <a:ext cx="2233161" cy="2338338"/>
              <a:chOff x="4459114" y="2219604"/>
              <a:chExt cx="2526486" cy="2839167"/>
            </a:xfrm>
          </p:grpSpPr>
          <p:grpSp>
            <p:nvGrpSpPr>
              <p:cNvPr id="180" name="Google Shape;180;p20"/>
              <p:cNvGrpSpPr/>
              <p:nvPr/>
            </p:nvGrpSpPr>
            <p:grpSpPr>
              <a:xfrm>
                <a:off x="4459114" y="2219604"/>
                <a:ext cx="2526486" cy="2839167"/>
                <a:chOff x="767639" y="1407229"/>
                <a:chExt cx="2526486" cy="2839167"/>
              </a:xfrm>
            </p:grpSpPr>
            <p:grpSp>
              <p:nvGrpSpPr>
                <p:cNvPr id="181" name="Google Shape;181;p20"/>
                <p:cNvGrpSpPr/>
                <p:nvPr/>
              </p:nvGrpSpPr>
              <p:grpSpPr>
                <a:xfrm>
                  <a:off x="767639" y="1407229"/>
                  <a:ext cx="2044929" cy="2839167"/>
                  <a:chOff x="-170608" y="699078"/>
                  <a:chExt cx="2416602" cy="3600263"/>
                </a:xfrm>
              </p:grpSpPr>
              <p:grpSp>
                <p:nvGrpSpPr>
                  <p:cNvPr id="182" name="Google Shape;182;p20"/>
                  <p:cNvGrpSpPr/>
                  <p:nvPr/>
                </p:nvGrpSpPr>
                <p:grpSpPr>
                  <a:xfrm>
                    <a:off x="4563" y="699078"/>
                    <a:ext cx="2241431" cy="3600263"/>
                    <a:chOff x="-9731309" y="286543"/>
                    <a:chExt cx="4106689" cy="6873354"/>
                  </a:xfrm>
                </p:grpSpPr>
                <p:sp>
                  <p:nvSpPr>
                    <p:cNvPr id="183" name="Google Shape;183;p20"/>
                    <p:cNvSpPr txBox="1"/>
                    <p:nvPr/>
                  </p:nvSpPr>
                  <p:spPr>
                    <a:xfrm>
                      <a:off x="-9731309" y="1862062"/>
                      <a:ext cx="479400" cy="122160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anchorCtr="0" anchor="t" bIns="91425" lIns="91425" spcFirstLastPara="1" rIns="91425" wrap="square" tIns="91425">
                      <a:sp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500">
                          <a:solidFill>
                            <a:srgbClr val="CC0000"/>
                          </a:solidFill>
                        </a:rPr>
                        <a:t>x</a:t>
                      </a:r>
                      <a:endParaRPr b="1" sz="1500">
                        <a:solidFill>
                          <a:srgbClr val="CC0000"/>
                        </a:solidFill>
                      </a:endParaRPr>
                    </a:p>
                  </p:txBody>
                </p:sp>
                <p:sp>
                  <p:nvSpPr>
                    <p:cNvPr id="184" name="Google Shape;184;p20"/>
                    <p:cNvSpPr txBox="1"/>
                    <p:nvPr/>
                  </p:nvSpPr>
                  <p:spPr>
                    <a:xfrm>
                      <a:off x="-6104021" y="5938297"/>
                      <a:ext cx="479400" cy="122160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anchorCtr="0" anchor="t" bIns="91425" lIns="91425" spcFirstLastPara="1" rIns="91425" wrap="square" tIns="91425">
                      <a:sp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500">
                          <a:solidFill>
                            <a:srgbClr val="6AA84F"/>
                          </a:solidFill>
                        </a:rPr>
                        <a:t>y</a:t>
                      </a:r>
                      <a:endParaRPr b="1" sz="1500">
                        <a:solidFill>
                          <a:srgbClr val="6AA84F"/>
                        </a:solidFill>
                      </a:endParaRPr>
                    </a:p>
                  </p:txBody>
                </p:sp>
                <p:sp>
                  <p:nvSpPr>
                    <p:cNvPr id="185" name="Google Shape;185;p20"/>
                    <p:cNvSpPr txBox="1"/>
                    <p:nvPr/>
                  </p:nvSpPr>
                  <p:spPr>
                    <a:xfrm>
                      <a:off x="-6583430" y="286543"/>
                      <a:ext cx="479400" cy="122160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anchorCtr="0" anchor="t" bIns="91425" lIns="91425" spcFirstLastPara="1" rIns="91425" wrap="square" tIns="91425">
                      <a:sp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fr" sz="1500">
                          <a:solidFill>
                            <a:srgbClr val="3D85C6"/>
                          </a:solidFill>
                        </a:rPr>
                        <a:t>z</a:t>
                      </a:r>
                      <a:endParaRPr b="1" sz="1500">
                        <a:solidFill>
                          <a:srgbClr val="3D85C6"/>
                        </a:solidFill>
                      </a:endParaRPr>
                    </a:p>
                  </p:txBody>
                </p:sp>
              </p:grpSp>
              <p:grpSp>
                <p:nvGrpSpPr>
                  <p:cNvPr id="186" name="Google Shape;186;p20"/>
                  <p:cNvGrpSpPr/>
                  <p:nvPr/>
                </p:nvGrpSpPr>
                <p:grpSpPr>
                  <a:xfrm>
                    <a:off x="-170608" y="769245"/>
                    <a:ext cx="2100193" cy="3286530"/>
                    <a:chOff x="-170608" y="769245"/>
                    <a:chExt cx="2100193" cy="3286530"/>
                  </a:xfrm>
                </p:grpSpPr>
                <p:cxnSp>
                  <p:nvCxnSpPr>
                    <p:cNvPr id="187" name="Google Shape;187;p20"/>
                    <p:cNvCxnSpPr/>
                    <p:nvPr/>
                  </p:nvCxnSpPr>
                  <p:spPr>
                    <a:xfrm flipH="1">
                      <a:off x="1917275" y="2199975"/>
                      <a:ext cx="12300" cy="1855800"/>
                    </a:xfrm>
                    <a:prstGeom prst="straightConnector1">
                      <a:avLst/>
                    </a:prstGeom>
                    <a:noFill/>
                    <a:ln cap="flat" cmpd="sng" w="38100">
                      <a:solidFill>
                        <a:srgbClr val="6AA84F"/>
                      </a:solidFill>
                      <a:prstDash val="solid"/>
                      <a:round/>
                      <a:headEnd len="med" w="med" type="none"/>
                      <a:tailEnd len="med" w="med" type="stealth"/>
                    </a:ln>
                  </p:spPr>
                </p:cxnSp>
                <p:cxnSp>
                  <p:nvCxnSpPr>
                    <p:cNvPr id="188" name="Google Shape;188;p20"/>
                    <p:cNvCxnSpPr/>
                    <p:nvPr/>
                  </p:nvCxnSpPr>
                  <p:spPr>
                    <a:xfrm>
                      <a:off x="-170608" y="2169611"/>
                      <a:ext cx="2064900" cy="12300"/>
                    </a:xfrm>
                    <a:prstGeom prst="straightConnector1">
                      <a:avLst/>
                    </a:prstGeom>
                    <a:noFill/>
                    <a:ln cap="flat" cmpd="sng" w="38100">
                      <a:solidFill>
                        <a:srgbClr val="CC0000"/>
                      </a:solidFill>
                      <a:prstDash val="solid"/>
                      <a:round/>
                      <a:headEnd len="med" w="med" type="triangle"/>
                      <a:tailEnd len="med" w="med" type="none"/>
                    </a:ln>
                  </p:spPr>
                </p:cxnSp>
                <p:cxnSp>
                  <p:nvCxnSpPr>
                    <p:cNvPr id="189" name="Google Shape;189;p20"/>
                    <p:cNvCxnSpPr/>
                    <p:nvPr/>
                  </p:nvCxnSpPr>
                  <p:spPr>
                    <a:xfrm rot="10800000">
                      <a:off x="1560885" y="769245"/>
                      <a:ext cx="368700" cy="1425600"/>
                    </a:xfrm>
                    <a:prstGeom prst="straightConnector1">
                      <a:avLst/>
                    </a:prstGeom>
                    <a:noFill/>
                    <a:ln cap="flat" cmpd="sng" w="38100">
                      <a:solidFill>
                        <a:srgbClr val="1155CC"/>
                      </a:solidFill>
                      <a:prstDash val="solid"/>
                      <a:round/>
                      <a:headEnd len="med" w="med" type="none"/>
                      <a:tailEnd len="med" w="med" type="stealth"/>
                    </a:ln>
                  </p:spPr>
                </p:cxnSp>
              </p:grpSp>
            </p:grpSp>
            <p:cxnSp>
              <p:nvCxnSpPr>
                <p:cNvPr id="190" name="Google Shape;190;p20"/>
                <p:cNvCxnSpPr/>
                <p:nvPr/>
              </p:nvCxnSpPr>
              <p:spPr>
                <a:xfrm>
                  <a:off x="1364225" y="2212250"/>
                  <a:ext cx="1155300" cy="368700"/>
                </a:xfrm>
                <a:prstGeom prst="straightConnector1">
                  <a:avLst/>
                </a:prstGeom>
                <a:noFill/>
                <a:ln cap="flat" cmpd="sng" w="38100">
                  <a:solidFill>
                    <a:srgbClr val="FF0000"/>
                  </a:solidFill>
                  <a:prstDash val="solid"/>
                  <a:round/>
                  <a:headEnd len="med" w="med" type="triangle"/>
                  <a:tailEnd len="med" w="med" type="none"/>
                </a:ln>
              </p:spPr>
            </p:cxnSp>
            <p:cxnSp>
              <p:nvCxnSpPr>
                <p:cNvPr id="191" name="Google Shape;191;p20"/>
                <p:cNvCxnSpPr/>
                <p:nvPr/>
              </p:nvCxnSpPr>
              <p:spPr>
                <a:xfrm flipH="1" rot="10800000">
                  <a:off x="2519525" y="1735950"/>
                  <a:ext cx="381000" cy="835800"/>
                </a:xfrm>
                <a:prstGeom prst="straightConnector1">
                  <a:avLst/>
                </a:prstGeom>
                <a:noFill/>
                <a:ln cap="flat" cmpd="sng" w="38100">
                  <a:solidFill>
                    <a:srgbClr val="00FFFF"/>
                  </a:solidFill>
                  <a:prstDash val="solid"/>
                  <a:round/>
                  <a:headEnd len="med" w="med" type="none"/>
                  <a:tailEnd len="med" w="med" type="stealth"/>
                </a:ln>
              </p:spPr>
            </p:cxnSp>
            <p:sp>
              <p:nvSpPr>
                <p:cNvPr id="192" name="Google Shape;192;p20"/>
                <p:cNvSpPr txBox="1"/>
                <p:nvPr/>
              </p:nvSpPr>
              <p:spPr>
                <a:xfrm>
                  <a:off x="2900525" y="1536250"/>
                  <a:ext cx="393600" cy="5046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fr" sz="1500">
                      <a:solidFill>
                        <a:srgbClr val="00FFFF"/>
                      </a:solidFill>
                    </a:rPr>
                    <a:t>z</a:t>
                  </a:r>
                  <a:endParaRPr b="1" sz="1600">
                    <a:solidFill>
                      <a:srgbClr val="00FFFF"/>
                    </a:solidFill>
                  </a:endParaRPr>
                </a:p>
              </p:txBody>
            </p:sp>
            <p:sp>
              <p:nvSpPr>
                <p:cNvPr id="193" name="Google Shape;193;p20"/>
                <p:cNvSpPr txBox="1"/>
                <p:nvPr/>
              </p:nvSpPr>
              <p:spPr>
                <a:xfrm>
                  <a:off x="1536300" y="1877950"/>
                  <a:ext cx="282600" cy="5046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fr" sz="1500">
                      <a:solidFill>
                        <a:srgbClr val="FF0000"/>
                      </a:solidFill>
                    </a:rPr>
                    <a:t>x</a:t>
                  </a:r>
                  <a:endParaRPr b="1" sz="1500">
                    <a:solidFill>
                      <a:srgbClr val="FF0000"/>
                    </a:solidFill>
                  </a:endParaRPr>
                </a:p>
              </p:txBody>
            </p:sp>
          </p:grpSp>
          <p:sp>
            <p:nvSpPr>
              <p:cNvPr id="194" name="Google Shape;194;p20"/>
              <p:cNvSpPr/>
              <p:nvPr/>
            </p:nvSpPr>
            <p:spPr>
              <a:xfrm>
                <a:off x="5990300" y="2807100"/>
                <a:ext cx="675900" cy="572700"/>
              </a:xfrm>
              <a:prstGeom prst="arc">
                <a:avLst>
                  <a:gd fmla="val 12975230" name="adj1"/>
                  <a:gd fmla="val 17915777" name="adj2"/>
                </a:avLst>
              </a:prstGeom>
              <a:noFill/>
              <a:ln cap="flat" cmpd="sng" w="2857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" name="Google Shape;195;p20"/>
              <p:cNvSpPr txBox="1"/>
              <p:nvPr/>
            </p:nvSpPr>
            <p:spPr>
              <a:xfrm>
                <a:off x="6100850" y="2752650"/>
                <a:ext cx="454800" cy="411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fr" sz="1000"/>
                  <a:t>β</a:t>
                </a:r>
                <a:endParaRPr sz="1000"/>
              </a:p>
            </p:txBody>
          </p:sp>
        </p:grpSp>
        <p:grpSp>
          <p:nvGrpSpPr>
            <p:cNvPr id="196" name="Google Shape;196;p20"/>
            <p:cNvGrpSpPr/>
            <p:nvPr/>
          </p:nvGrpSpPr>
          <p:grpSpPr>
            <a:xfrm>
              <a:off x="4641413" y="1046300"/>
              <a:ext cx="3369475" cy="1357363"/>
              <a:chOff x="3704238" y="1704925"/>
              <a:chExt cx="3369475" cy="1357363"/>
            </a:xfrm>
          </p:grpSpPr>
          <p:grpSp>
            <p:nvGrpSpPr>
              <p:cNvPr id="197" name="Google Shape;197;p20"/>
              <p:cNvGrpSpPr/>
              <p:nvPr/>
            </p:nvGrpSpPr>
            <p:grpSpPr>
              <a:xfrm>
                <a:off x="3704238" y="2081213"/>
                <a:ext cx="3369475" cy="981075"/>
                <a:chOff x="3637175" y="2843800"/>
                <a:chExt cx="3369475" cy="981075"/>
              </a:xfrm>
            </p:grpSpPr>
            <p:grpSp>
              <p:nvGrpSpPr>
                <p:cNvPr id="198" name="Google Shape;198;p20"/>
                <p:cNvGrpSpPr/>
                <p:nvPr/>
              </p:nvGrpSpPr>
              <p:grpSpPr>
                <a:xfrm>
                  <a:off x="5718025" y="2843800"/>
                  <a:ext cx="1288625" cy="914300"/>
                  <a:chOff x="2521750" y="1555275"/>
                  <a:chExt cx="1288625" cy="914300"/>
                </a:xfrm>
              </p:grpSpPr>
              <p:sp>
                <p:nvSpPr>
                  <p:cNvPr id="199" name="Google Shape;199;p20"/>
                  <p:cNvSpPr/>
                  <p:nvPr/>
                </p:nvSpPr>
                <p:spPr>
                  <a:xfrm>
                    <a:off x="2521750" y="1569575"/>
                    <a:ext cx="344400" cy="900000"/>
                  </a:xfrm>
                  <a:prstGeom prst="bracketPair">
                    <a:avLst/>
                  </a:prstGeom>
                  <a:noFill/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fr"/>
                      <a:t>x</a:t>
                    </a:r>
                    <a:endParaRPr/>
                  </a:p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fr"/>
                      <a:t>y</a:t>
                    </a:r>
                    <a:endParaRPr/>
                  </a:p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fr"/>
                      <a:t>z</a:t>
                    </a:r>
                    <a:endParaRPr/>
                  </a:p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fr"/>
                      <a:t>1</a:t>
                    </a:r>
                    <a:endParaRPr/>
                  </a:p>
                </p:txBody>
              </p:sp>
              <p:sp>
                <p:nvSpPr>
                  <p:cNvPr id="200" name="Google Shape;200;p20"/>
                  <p:cNvSpPr/>
                  <p:nvPr/>
                </p:nvSpPr>
                <p:spPr>
                  <a:xfrm>
                    <a:off x="2913700" y="1756800"/>
                    <a:ext cx="466500" cy="422100"/>
                  </a:xfrm>
                  <a:prstGeom prst="mathEqual">
                    <a:avLst>
                      <a:gd fmla="val 23520" name="adj1"/>
                      <a:gd fmla="val 11760" name="adj2"/>
                    </a:avLst>
                  </a:prstGeom>
                  <a:solidFill>
                    <a:schemeClr val="dk1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01" name="Google Shape;201;p20"/>
                  <p:cNvSpPr/>
                  <p:nvPr/>
                </p:nvSpPr>
                <p:spPr>
                  <a:xfrm>
                    <a:off x="3399375" y="1555275"/>
                    <a:ext cx="411000" cy="900000"/>
                  </a:xfrm>
                  <a:prstGeom prst="bracketPair">
                    <a:avLst/>
                  </a:prstGeom>
                  <a:noFill/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fr"/>
                      <a:t> x’</a:t>
                    </a:r>
                    <a:endParaRPr/>
                  </a:p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fr"/>
                      <a:t> y’ </a:t>
                    </a:r>
                    <a:endParaRPr/>
                  </a:p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fr"/>
                      <a:t> z’</a:t>
                    </a:r>
                    <a:endParaRPr/>
                  </a:p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fr"/>
                      <a:t> 1</a:t>
                    </a:r>
                    <a:endParaRPr/>
                  </a:p>
                </p:txBody>
              </p:sp>
            </p:grpSp>
            <p:pic>
              <p:nvPicPr>
                <p:cNvPr id="202" name="Google Shape;202;p20"/>
                <p:cNvPicPr preferRelativeResize="0"/>
                <p:nvPr/>
              </p:nvPicPr>
              <p:blipFill>
                <a:blip r:embed="rId4">
                  <a:alphaModFix/>
                </a:blip>
                <a:stretch>
                  <a:fillRect/>
                </a:stretch>
              </p:blipFill>
              <p:spPr>
                <a:xfrm>
                  <a:off x="3637175" y="2843800"/>
                  <a:ext cx="1981200" cy="98107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sp>
            <p:nvSpPr>
              <p:cNvPr id="203" name="Google Shape;203;p20"/>
              <p:cNvSpPr txBox="1"/>
              <p:nvPr/>
            </p:nvSpPr>
            <p:spPr>
              <a:xfrm>
                <a:off x="3704250" y="1704925"/>
                <a:ext cx="22524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fr"/>
                  <a:t>Rotation autour de l’axe y:</a:t>
                </a:r>
                <a:endParaRPr/>
              </a:p>
            </p:txBody>
          </p:sp>
        </p:grpSp>
      </p:grpSp>
      <p:grpSp>
        <p:nvGrpSpPr>
          <p:cNvPr id="204" name="Google Shape;204;p20"/>
          <p:cNvGrpSpPr/>
          <p:nvPr/>
        </p:nvGrpSpPr>
        <p:grpSpPr>
          <a:xfrm>
            <a:off x="311693" y="1485325"/>
            <a:ext cx="6130380" cy="3566175"/>
            <a:chOff x="650943" y="1478825"/>
            <a:chExt cx="6130380" cy="3566175"/>
          </a:xfrm>
        </p:grpSpPr>
        <p:grpSp>
          <p:nvGrpSpPr>
            <p:cNvPr id="205" name="Google Shape;205;p20"/>
            <p:cNvGrpSpPr/>
            <p:nvPr/>
          </p:nvGrpSpPr>
          <p:grpSpPr>
            <a:xfrm>
              <a:off x="650943" y="1966616"/>
              <a:ext cx="3378332" cy="3078384"/>
              <a:chOff x="2536418" y="1017716"/>
              <a:chExt cx="3378332" cy="3078384"/>
            </a:xfrm>
          </p:grpSpPr>
          <p:grpSp>
            <p:nvGrpSpPr>
              <p:cNvPr id="206" name="Google Shape;206;p20"/>
              <p:cNvGrpSpPr/>
              <p:nvPr/>
            </p:nvGrpSpPr>
            <p:grpSpPr>
              <a:xfrm>
                <a:off x="2536418" y="1017716"/>
                <a:ext cx="2947608" cy="2796316"/>
                <a:chOff x="1246045" y="769250"/>
                <a:chExt cx="2866766" cy="3486243"/>
              </a:xfrm>
            </p:grpSpPr>
            <p:grpSp>
              <p:nvGrpSpPr>
                <p:cNvPr id="207" name="Google Shape;207;p20"/>
                <p:cNvGrpSpPr/>
                <p:nvPr/>
              </p:nvGrpSpPr>
              <p:grpSpPr>
                <a:xfrm>
                  <a:off x="1246045" y="769250"/>
                  <a:ext cx="2866766" cy="3486243"/>
                  <a:chOff x="-7456701" y="420509"/>
                  <a:chExt cx="5252410" cy="6655677"/>
                </a:xfrm>
              </p:grpSpPr>
              <p:sp>
                <p:nvSpPr>
                  <p:cNvPr id="208" name="Google Shape;208;p20"/>
                  <p:cNvSpPr txBox="1"/>
                  <p:nvPr/>
                </p:nvSpPr>
                <p:spPr>
                  <a:xfrm>
                    <a:off x="-6857361" y="6087086"/>
                    <a:ext cx="479400" cy="9891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t" bIns="91425" lIns="91425" spcFirstLastPara="1" rIns="91425" wrap="square" tIns="91425">
                    <a:sp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b="1" lang="fr" sz="1500">
                        <a:solidFill>
                          <a:srgbClr val="CC0000"/>
                        </a:solidFill>
                      </a:rPr>
                      <a:t>x</a:t>
                    </a:r>
                    <a:endParaRPr b="1" sz="1500">
                      <a:solidFill>
                        <a:srgbClr val="CC0000"/>
                      </a:solidFill>
                    </a:endParaRPr>
                  </a:p>
                </p:txBody>
              </p:sp>
              <p:sp>
                <p:nvSpPr>
                  <p:cNvPr id="209" name="Google Shape;209;p20"/>
                  <p:cNvSpPr txBox="1"/>
                  <p:nvPr/>
                </p:nvSpPr>
                <p:spPr>
                  <a:xfrm>
                    <a:off x="-2683690" y="2387435"/>
                    <a:ext cx="479400" cy="9891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t" bIns="91425" lIns="91425" spcFirstLastPara="1" rIns="91425" wrap="square" tIns="91425">
                    <a:sp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b="1" lang="fr" sz="1500">
                        <a:solidFill>
                          <a:srgbClr val="6AA84F"/>
                        </a:solidFill>
                      </a:rPr>
                      <a:t>y</a:t>
                    </a:r>
                    <a:endParaRPr b="1" sz="1500">
                      <a:solidFill>
                        <a:srgbClr val="6AA84F"/>
                      </a:solidFill>
                    </a:endParaRPr>
                  </a:p>
                </p:txBody>
              </p:sp>
              <p:sp>
                <p:nvSpPr>
                  <p:cNvPr id="210" name="Google Shape;210;p20"/>
                  <p:cNvSpPr txBox="1"/>
                  <p:nvPr/>
                </p:nvSpPr>
                <p:spPr>
                  <a:xfrm>
                    <a:off x="-7456701" y="420509"/>
                    <a:ext cx="479400" cy="9891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t" bIns="91425" lIns="91425" spcFirstLastPara="1" rIns="91425" wrap="square" tIns="91425">
                    <a:sp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b="1" lang="fr" sz="1500">
                        <a:solidFill>
                          <a:srgbClr val="3D85C6"/>
                        </a:solidFill>
                      </a:rPr>
                      <a:t>z</a:t>
                    </a:r>
                    <a:endParaRPr b="1" sz="1500">
                      <a:solidFill>
                        <a:srgbClr val="3D85C6"/>
                      </a:solidFill>
                    </a:endParaRPr>
                  </a:p>
                </p:txBody>
              </p:sp>
            </p:grpSp>
            <p:grpSp>
              <p:nvGrpSpPr>
                <p:cNvPr id="211" name="Google Shape;211;p20"/>
                <p:cNvGrpSpPr/>
                <p:nvPr/>
              </p:nvGrpSpPr>
              <p:grpSpPr>
                <a:xfrm>
                  <a:off x="1573175" y="811250"/>
                  <a:ext cx="2421300" cy="3244525"/>
                  <a:chOff x="1573175" y="811250"/>
                  <a:chExt cx="2421300" cy="3244525"/>
                </a:xfrm>
              </p:grpSpPr>
              <p:cxnSp>
                <p:nvCxnSpPr>
                  <p:cNvPr id="212" name="Google Shape;212;p20"/>
                  <p:cNvCxnSpPr/>
                  <p:nvPr/>
                </p:nvCxnSpPr>
                <p:spPr>
                  <a:xfrm flipH="1">
                    <a:off x="1917275" y="2199975"/>
                    <a:ext cx="12300" cy="1855800"/>
                  </a:xfrm>
                  <a:prstGeom prst="straightConnector1">
                    <a:avLst/>
                  </a:prstGeom>
                  <a:noFill/>
                  <a:ln cap="flat" cmpd="sng" w="38100">
                    <a:solidFill>
                      <a:srgbClr val="990000"/>
                    </a:solidFill>
                    <a:prstDash val="solid"/>
                    <a:round/>
                    <a:headEnd len="med" w="med" type="none"/>
                    <a:tailEnd len="med" w="med" type="stealth"/>
                  </a:ln>
                </p:spPr>
              </p:cxnSp>
              <p:cxnSp>
                <p:nvCxnSpPr>
                  <p:cNvPr id="213" name="Google Shape;213;p20"/>
                  <p:cNvCxnSpPr/>
                  <p:nvPr/>
                </p:nvCxnSpPr>
                <p:spPr>
                  <a:xfrm>
                    <a:off x="1929575" y="2224550"/>
                    <a:ext cx="2064900" cy="12300"/>
                  </a:xfrm>
                  <a:prstGeom prst="straightConnector1">
                    <a:avLst/>
                  </a:prstGeom>
                  <a:noFill/>
                  <a:ln cap="flat" cmpd="sng" w="38100">
                    <a:solidFill>
                      <a:srgbClr val="6AA84F"/>
                    </a:solidFill>
                    <a:prstDash val="solid"/>
                    <a:round/>
                    <a:headEnd len="med" w="med" type="none"/>
                    <a:tailEnd len="med" w="med" type="stealth"/>
                  </a:ln>
                </p:spPr>
              </p:cxnSp>
              <p:cxnSp>
                <p:nvCxnSpPr>
                  <p:cNvPr id="214" name="Google Shape;214;p20"/>
                  <p:cNvCxnSpPr/>
                  <p:nvPr/>
                </p:nvCxnSpPr>
                <p:spPr>
                  <a:xfrm rot="10800000">
                    <a:off x="1573175" y="811250"/>
                    <a:ext cx="368700" cy="1425600"/>
                  </a:xfrm>
                  <a:prstGeom prst="straightConnector1">
                    <a:avLst/>
                  </a:prstGeom>
                  <a:noFill/>
                  <a:ln cap="flat" cmpd="sng" w="38100">
                    <a:solidFill>
                      <a:srgbClr val="1155CC"/>
                    </a:solidFill>
                    <a:prstDash val="solid"/>
                    <a:round/>
                    <a:headEnd len="med" w="med" type="none"/>
                    <a:tailEnd len="med" w="med" type="stealth"/>
                  </a:ln>
                </p:spPr>
              </p:cxnSp>
            </p:grpSp>
          </p:grpSp>
          <p:grpSp>
            <p:nvGrpSpPr>
              <p:cNvPr id="215" name="Google Shape;215;p20"/>
              <p:cNvGrpSpPr/>
              <p:nvPr/>
            </p:nvGrpSpPr>
            <p:grpSpPr>
              <a:xfrm>
                <a:off x="3773339" y="1572280"/>
                <a:ext cx="2141411" cy="2523820"/>
                <a:chOff x="3650114" y="1542930"/>
                <a:chExt cx="2141411" cy="2523820"/>
              </a:xfrm>
            </p:grpSpPr>
            <p:cxnSp>
              <p:nvCxnSpPr>
                <p:cNvPr id="216" name="Google Shape;216;p20"/>
                <p:cNvCxnSpPr/>
                <p:nvPr/>
              </p:nvCxnSpPr>
              <p:spPr>
                <a:xfrm flipH="1" rot="10800000">
                  <a:off x="3956984" y="2698967"/>
                  <a:ext cx="1687200" cy="3900"/>
                </a:xfrm>
                <a:prstGeom prst="straightConnector1">
                  <a:avLst/>
                </a:prstGeom>
                <a:noFill/>
                <a:ln cap="flat" cmpd="sng" w="38100">
                  <a:solidFill>
                    <a:srgbClr val="00FF00"/>
                  </a:solidFill>
                  <a:prstDash val="solid"/>
                  <a:round/>
                  <a:headEnd len="med" w="med" type="none"/>
                  <a:tailEnd len="med" w="med" type="stealth"/>
                </a:ln>
              </p:spPr>
            </p:cxnSp>
            <p:cxnSp>
              <p:nvCxnSpPr>
                <p:cNvPr id="217" name="Google Shape;217;p20"/>
                <p:cNvCxnSpPr/>
                <p:nvPr/>
              </p:nvCxnSpPr>
              <p:spPr>
                <a:xfrm flipH="1" rot="10800000">
                  <a:off x="3955825" y="2723350"/>
                  <a:ext cx="12300" cy="1343400"/>
                </a:xfrm>
                <a:prstGeom prst="straightConnector1">
                  <a:avLst/>
                </a:prstGeom>
                <a:noFill/>
                <a:ln cap="flat" cmpd="sng" w="38100">
                  <a:solidFill>
                    <a:srgbClr val="FF0000"/>
                  </a:solidFill>
                  <a:prstDash val="solid"/>
                  <a:round/>
                  <a:headEnd len="med" w="med" type="triangle"/>
                  <a:tailEnd len="med" w="med" type="none"/>
                </a:ln>
              </p:spPr>
            </p:cxnSp>
            <p:cxnSp>
              <p:nvCxnSpPr>
                <p:cNvPr id="218" name="Google Shape;218;p20"/>
                <p:cNvCxnSpPr/>
                <p:nvPr/>
              </p:nvCxnSpPr>
              <p:spPr>
                <a:xfrm rot="10800000">
                  <a:off x="3734125" y="1737650"/>
                  <a:ext cx="234000" cy="985800"/>
                </a:xfrm>
                <a:prstGeom prst="straightConnector1">
                  <a:avLst/>
                </a:prstGeom>
                <a:noFill/>
                <a:ln cap="flat" cmpd="sng" w="38100">
                  <a:solidFill>
                    <a:srgbClr val="00FFFF"/>
                  </a:solidFill>
                  <a:prstDash val="solid"/>
                  <a:round/>
                  <a:headEnd len="med" w="med" type="none"/>
                  <a:tailEnd len="med" w="med" type="stealth"/>
                </a:ln>
              </p:spPr>
            </p:cxnSp>
            <p:sp>
              <p:nvSpPr>
                <p:cNvPr id="219" name="Google Shape;219;p20"/>
                <p:cNvSpPr txBox="1"/>
                <p:nvPr/>
              </p:nvSpPr>
              <p:spPr>
                <a:xfrm>
                  <a:off x="3764884" y="1542930"/>
                  <a:ext cx="394200" cy="4155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fr" sz="1500">
                      <a:solidFill>
                        <a:srgbClr val="00FFFF"/>
                      </a:solidFill>
                    </a:rPr>
                    <a:t>z</a:t>
                  </a:r>
                  <a:endParaRPr b="1" sz="1600">
                    <a:solidFill>
                      <a:srgbClr val="00FFFF"/>
                    </a:solidFill>
                  </a:endParaRPr>
                </a:p>
              </p:txBody>
            </p:sp>
            <p:sp>
              <p:nvSpPr>
                <p:cNvPr id="220" name="Google Shape;220;p20"/>
                <p:cNvSpPr txBox="1"/>
                <p:nvPr/>
              </p:nvSpPr>
              <p:spPr>
                <a:xfrm>
                  <a:off x="3650114" y="3651242"/>
                  <a:ext cx="249900" cy="4155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fr" sz="1500">
                      <a:solidFill>
                        <a:srgbClr val="FF0000"/>
                      </a:solidFill>
                    </a:rPr>
                    <a:t>x</a:t>
                  </a:r>
                  <a:endParaRPr b="1" sz="150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221" name="Google Shape;221;p20"/>
                <p:cNvSpPr txBox="1"/>
                <p:nvPr/>
              </p:nvSpPr>
              <p:spPr>
                <a:xfrm>
                  <a:off x="5484025" y="2307852"/>
                  <a:ext cx="307500" cy="4155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fr" sz="1500">
                      <a:solidFill>
                        <a:srgbClr val="00FF00"/>
                      </a:solidFill>
                    </a:rPr>
                    <a:t>y</a:t>
                  </a:r>
                  <a:endParaRPr b="1" sz="1500">
                    <a:solidFill>
                      <a:srgbClr val="00FF00"/>
                    </a:solidFill>
                  </a:endParaRPr>
                </a:p>
              </p:txBody>
            </p:sp>
          </p:grpSp>
        </p:grpSp>
        <p:grpSp>
          <p:nvGrpSpPr>
            <p:cNvPr id="222" name="Google Shape;222;p20"/>
            <p:cNvGrpSpPr/>
            <p:nvPr/>
          </p:nvGrpSpPr>
          <p:grpSpPr>
            <a:xfrm>
              <a:off x="3789825" y="1879029"/>
              <a:ext cx="2991498" cy="1343400"/>
              <a:chOff x="5225575" y="472816"/>
              <a:chExt cx="2991498" cy="1343400"/>
            </a:xfrm>
          </p:grpSpPr>
          <p:pic>
            <p:nvPicPr>
              <p:cNvPr id="223" name="Google Shape;223;p20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5225575" y="472816"/>
                <a:ext cx="1616278" cy="1343400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224" name="Google Shape;224;p20"/>
              <p:cNvGrpSpPr/>
              <p:nvPr/>
            </p:nvGrpSpPr>
            <p:grpSpPr>
              <a:xfrm>
                <a:off x="6841854" y="536251"/>
                <a:ext cx="1375219" cy="1216627"/>
                <a:chOff x="2435129" y="1571051"/>
                <a:chExt cx="1375219" cy="1216627"/>
              </a:xfrm>
            </p:grpSpPr>
            <p:sp>
              <p:nvSpPr>
                <p:cNvPr id="225" name="Google Shape;225;p20"/>
                <p:cNvSpPr/>
                <p:nvPr/>
              </p:nvSpPr>
              <p:spPr>
                <a:xfrm>
                  <a:off x="2435129" y="1590078"/>
                  <a:ext cx="367500" cy="1197600"/>
                </a:xfrm>
                <a:prstGeom prst="bracketPair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fr"/>
                    <a:t>x</a:t>
                  </a:r>
                  <a:endParaRPr/>
                </a:p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fr"/>
                    <a:t>y</a:t>
                  </a:r>
                  <a:endParaRPr/>
                </a:p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fr"/>
                    <a:t>z</a:t>
                  </a:r>
                  <a:endParaRPr/>
                </a:p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fr"/>
                    <a:t>1</a:t>
                  </a:r>
                  <a:endParaRPr/>
                </a:p>
              </p:txBody>
            </p:sp>
            <p:sp>
              <p:nvSpPr>
                <p:cNvPr id="226" name="Google Shape;226;p20"/>
                <p:cNvSpPr/>
                <p:nvPr/>
              </p:nvSpPr>
              <p:spPr>
                <a:xfrm>
                  <a:off x="2853425" y="1839192"/>
                  <a:ext cx="498000" cy="561600"/>
                </a:xfrm>
                <a:prstGeom prst="mathEqual">
                  <a:avLst>
                    <a:gd fmla="val 23520" name="adj1"/>
                    <a:gd fmla="val 11760" name="adj2"/>
                  </a:avLst>
                </a:prstGeom>
                <a:solidFill>
                  <a:schemeClr val="dk1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7" name="Google Shape;227;p20"/>
                <p:cNvSpPr/>
                <p:nvPr/>
              </p:nvSpPr>
              <p:spPr>
                <a:xfrm>
                  <a:off x="3371748" y="1571051"/>
                  <a:ext cx="438600" cy="1197600"/>
                </a:xfrm>
                <a:prstGeom prst="bracketPair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fr"/>
                    <a:t> x’</a:t>
                  </a:r>
                  <a:endParaRPr/>
                </a:p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fr"/>
                    <a:t> y’ </a:t>
                  </a:r>
                  <a:endParaRPr/>
                </a:p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fr"/>
                    <a:t> z’</a:t>
                  </a:r>
                  <a:endParaRPr/>
                </a:p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fr"/>
                    <a:t> 1</a:t>
                  </a:r>
                  <a:endParaRPr/>
                </a:p>
              </p:txBody>
            </p:sp>
          </p:grpSp>
        </p:grpSp>
        <p:sp>
          <p:nvSpPr>
            <p:cNvPr id="228" name="Google Shape;228;p20"/>
            <p:cNvSpPr txBox="1"/>
            <p:nvPr/>
          </p:nvSpPr>
          <p:spPr>
            <a:xfrm>
              <a:off x="949500" y="1478825"/>
              <a:ext cx="36225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/>
                <a:t>translation de notre repère:</a:t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35" name="Google Shape;23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